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712" r:id="rId2"/>
    <p:sldMasterId id="2147483799" r:id="rId3"/>
  </p:sldMasterIdLst>
  <p:notesMasterIdLst>
    <p:notesMasterId r:id="rId31"/>
  </p:notesMasterIdLst>
  <p:handoutMasterIdLst>
    <p:handoutMasterId r:id="rId32"/>
  </p:handoutMasterIdLst>
  <p:sldIdLst>
    <p:sldId id="278" r:id="rId4"/>
    <p:sldId id="257" r:id="rId5"/>
    <p:sldId id="293" r:id="rId6"/>
    <p:sldId id="279" r:id="rId7"/>
    <p:sldId id="280" r:id="rId8"/>
    <p:sldId id="305" r:id="rId9"/>
    <p:sldId id="270" r:id="rId10"/>
    <p:sldId id="290" r:id="rId11"/>
    <p:sldId id="302" r:id="rId12"/>
    <p:sldId id="283" r:id="rId13"/>
    <p:sldId id="294" r:id="rId14"/>
    <p:sldId id="309" r:id="rId15"/>
    <p:sldId id="310" r:id="rId16"/>
    <p:sldId id="311" r:id="rId17"/>
    <p:sldId id="304" r:id="rId18"/>
    <p:sldId id="292" r:id="rId19"/>
    <p:sldId id="295" r:id="rId20"/>
    <p:sldId id="296" r:id="rId21"/>
    <p:sldId id="297" r:id="rId22"/>
    <p:sldId id="303" r:id="rId23"/>
    <p:sldId id="306" r:id="rId24"/>
    <p:sldId id="307" r:id="rId25"/>
    <p:sldId id="308" r:id="rId26"/>
    <p:sldId id="298" r:id="rId27"/>
    <p:sldId id="299" r:id="rId28"/>
    <p:sldId id="300" r:id="rId29"/>
    <p:sldId id="287"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3867" autoAdjust="0"/>
  </p:normalViewPr>
  <p:slideViewPr>
    <p:cSldViewPr snapToGrid="0" snapToObjects="1">
      <p:cViewPr varScale="1">
        <p:scale>
          <a:sx n="59" d="100"/>
          <a:sy n="59" d="100"/>
        </p:scale>
        <p:origin x="1589"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16E10-446F-504F-C568-5ADE1A4E8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a:extLst>
              <a:ext uri="{FF2B5EF4-FFF2-40B4-BE49-F238E27FC236}">
                <a16:creationId xmlns:a16="http://schemas.microsoft.com/office/drawing/2014/main" id="{A31EDE3C-5E8D-7BC8-342F-17BA685E5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AC78E4-734C-4744-BF16-0D5873B4FB2C}" type="datetimeFigureOut">
              <a:rPr lang="vi-VN" smtClean="0"/>
              <a:t>22/07/2025</a:t>
            </a:fld>
            <a:endParaRPr lang="vi-VN"/>
          </a:p>
        </p:txBody>
      </p:sp>
      <p:sp>
        <p:nvSpPr>
          <p:cNvPr id="4" name="Footer Placeholder 3">
            <a:extLst>
              <a:ext uri="{FF2B5EF4-FFF2-40B4-BE49-F238E27FC236}">
                <a16:creationId xmlns:a16="http://schemas.microsoft.com/office/drawing/2014/main" id="{E6ABA5CD-603F-423C-83EA-1F8062055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98A3D6CE-B9A7-37AF-A325-DCCDD53E55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FBF1A-5CFE-4870-BB6A-FB2DB975164D}" type="slidenum">
              <a:rPr lang="vi-VN" smtClean="0"/>
              <a:t>‹#›</a:t>
            </a:fld>
            <a:endParaRPr lang="vi-VN"/>
          </a:p>
        </p:txBody>
      </p:sp>
    </p:spTree>
    <p:extLst>
      <p:ext uri="{BB962C8B-B14F-4D97-AF65-F5344CB8AC3E}">
        <p14:creationId xmlns:p14="http://schemas.microsoft.com/office/powerpoint/2010/main" val="39146525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EC9F5-10F9-48DF-B179-83657CF0959A}" type="datetimeFigureOut">
              <a:rPr lang="vi-VN" smtClean="0"/>
              <a:t>22/07/2025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0E54-5E24-45C3-867F-CFAA03BE95A5}" type="slidenum">
              <a:rPr lang="vi-VN" smtClean="0"/>
              <a:t>‹#›</a:t>
            </a:fld>
            <a:endParaRPr lang="vi-VN"/>
          </a:p>
        </p:txBody>
      </p:sp>
    </p:spTree>
    <p:extLst>
      <p:ext uri="{BB962C8B-B14F-4D97-AF65-F5344CB8AC3E}">
        <p14:creationId xmlns:p14="http://schemas.microsoft.com/office/powerpoint/2010/main" val="3577536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Khách hàng hiện đại thích đặt vé trực tuyến để tiết kiệm thời gian và chủ động chọn ghế. Mô hình truyền thống không còn phù hợp trong thời đại số.</a:t>
            </a:r>
            <a:endParaRPr lang="en-US" dirty="0"/>
          </a:p>
          <a:p>
            <a:endParaRPr lang="vi-VN" dirty="0"/>
          </a:p>
        </p:txBody>
      </p:sp>
    </p:spTree>
    <p:extLst>
      <p:ext uri="{BB962C8B-B14F-4D97-AF65-F5344CB8AC3E}">
        <p14:creationId xmlns:p14="http://schemas.microsoft.com/office/powerpoint/2010/main" val="256321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vi-VN" sz="2300" dirty="0">
                <a:latin typeface="Roboto Condensed Bold" panose="020B0604020202020204"/>
                <a:cs typeface="Times New Roman" panose="02020603050405020304" pitchFamily="18" charset="0"/>
              </a:rPr>
              <a:t>- API: là cầu nối giữa “client” và “tài nguyên” trên website. VD: client: React/web browser, tài nguyên: server backend, data lưu ở db</a:t>
            </a:r>
          </a:p>
          <a:p>
            <a:pPr marL="0" indent="0">
              <a:buNone/>
            </a:pPr>
            <a:r>
              <a:rPr lang="vi-VN" sz="2300" dirty="0">
                <a:latin typeface="Roboto Condensed Bold" panose="020B0604020202020204"/>
                <a:cs typeface="Times New Roman" panose="02020603050405020304" pitchFamily="18" charset="0"/>
              </a:rPr>
              <a:t>- REST (Respresentational State Transfer): là 2 kiến trúc phần mềm, quy định cách thức API nên hđ ntn cho hiệu quả với mạng internet</a:t>
            </a:r>
          </a:p>
          <a:p>
            <a:pPr marL="0" indent="0">
              <a:buNone/>
            </a:pPr>
            <a:r>
              <a:rPr lang="vi-VN" sz="2300" dirty="0">
                <a:latin typeface="Roboto Condensed Bold" panose="020B0604020202020204"/>
                <a:cs typeface="Times New Roman" panose="02020603050405020304" pitchFamily="18" charset="0"/>
              </a:rPr>
              <a:t>RESTful API theo OpenAPI 3.0</a:t>
            </a:r>
          </a:p>
          <a:p>
            <a:pPr marL="342900" indent="-342900">
              <a:buFontTx/>
              <a:buChar char="-"/>
            </a:pPr>
            <a:r>
              <a:rPr lang="vi-VN" sz="2300" dirty="0">
                <a:latin typeface="Roboto Condensed Bold" panose="020B0604020202020204"/>
                <a:cs typeface="Times New Roman" panose="02020603050405020304" pitchFamily="18" charset="0"/>
              </a:rPr>
              <a:t>Thành phần chính của RESTful API:</a:t>
            </a:r>
          </a:p>
          <a:p>
            <a:pPr marL="0" indent="0">
              <a:buFontTx/>
              <a:buNone/>
            </a:pPr>
            <a:r>
              <a:rPr lang="vi-VN" sz="2300" dirty="0">
                <a:latin typeface="Roboto Condensed Bold" panose="020B0604020202020204"/>
                <a:cs typeface="Times New Roman" panose="02020603050405020304" pitchFamily="18" charset="0"/>
              </a:rPr>
              <a:t>+ Client request (yêu cầu phía client): với RESTful, tài nguyên đc định danh bằng url hay còn gọi endpoint, thường dùng HTTTP method (get,post,put,delete) </a:t>
            </a:r>
          </a:p>
          <a:p>
            <a:pPr marL="0" indent="0">
              <a:buFontTx/>
              <a:buNone/>
            </a:pPr>
            <a:r>
              <a:rPr lang="vi-VN" sz="2300" dirty="0">
                <a:latin typeface="Roboto Condensed Bold" panose="020B0604020202020204"/>
                <a:cs typeface="Times New Roman" panose="02020603050405020304" pitchFamily="18" charset="0"/>
              </a:rPr>
              <a:t>+ Server response (phản hồi của server): status (200, 400, 401…) và message body (dữ liệu client cần lấy)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Swagger </a:t>
            </a:r>
            <a:r>
              <a:rPr lang="en-US" sz="1800" dirty="0" err="1">
                <a:solidFill>
                  <a:srgbClr val="000000"/>
                </a:solidFill>
                <a:effectLst/>
                <a:latin typeface="Times New Roman" panose="02020603050405020304" pitchFamily="18" charset="0"/>
                <a:ea typeface="Times New Roman" panose="02020603050405020304" pitchFamily="18" charset="0"/>
              </a:rPr>
              <a:t>nằm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src</a:t>
            </a:r>
            <a:r>
              <a:rPr lang="en-US" sz="1800" dirty="0">
                <a:solidFill>
                  <a:srgbClr val="000000"/>
                </a:solidFill>
                <a:effectLst/>
                <a:latin typeface="Times New Roman" panose="02020603050405020304" pitchFamily="18" charset="0"/>
                <a:ea typeface="Times New Roman" panose="02020603050405020304" pitchFamily="18" charset="0"/>
              </a:rPr>
              <a:t>/config/swagger.js; </a:t>
            </a:r>
            <a:r>
              <a:rPr lang="en-US" sz="1800" dirty="0" err="1">
                <a:solidFill>
                  <a:srgbClr val="000000"/>
                </a:solidFill>
                <a:effectLst/>
                <a:latin typeface="Times New Roman" panose="02020603050405020304" pitchFamily="18" charset="0"/>
                <a:ea typeface="Times New Roman" panose="02020603050405020304" pitchFamily="18" charset="0"/>
              </a:rPr>
              <a:t>tài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chú</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rPr>
              <a:t> @swagger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file router.</a:t>
            </a:r>
            <a:endParaRPr lang="vi-VN"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vi-VN" sz="2300" dirty="0">
              <a:latin typeface="Roboto Condensed Bold" panose="020B0604020202020204"/>
              <a:cs typeface="Times New Roman" panose="02020603050405020304" pitchFamily="18" charset="0"/>
            </a:endParaRPr>
          </a:p>
        </p:txBody>
      </p:sp>
    </p:spTree>
    <p:extLst>
      <p:ext uri="{BB962C8B-B14F-4D97-AF65-F5344CB8AC3E}">
        <p14:creationId xmlns:p14="http://schemas.microsoft.com/office/powerpoint/2010/main" val="324972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8290" algn="just">
              <a:lnSpc>
                <a:spcPct val="150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cung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API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phục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rPr>
              <a:t> CRUD (Create, Read, Update, Delete) </a:t>
            </a:r>
            <a:r>
              <a:rPr lang="en-US" sz="1800" dirty="0" err="1">
                <a:solidFill>
                  <a:srgbClr val="000000"/>
                </a:solidFill>
                <a:effectLst/>
                <a:latin typeface="Times New Roman" panose="02020603050405020304" pitchFamily="18" charset="0"/>
                <a:ea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suất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chiếu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kê</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Mỗi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tổ</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chuẩn</a:t>
            </a:r>
            <a:r>
              <a:rPr lang="en-US" sz="1800" dirty="0">
                <a:solidFill>
                  <a:srgbClr val="000000"/>
                </a:solidFill>
                <a:effectLst/>
                <a:latin typeface="Times New Roman" panose="02020603050405020304" pitchFamily="18" charset="0"/>
                <a:ea typeface="Times New Roman" panose="02020603050405020304" pitchFamily="18" charset="0"/>
              </a:rPr>
              <a:t> RESTful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nghĩa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rõ</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rPr>
              <a:t> Swagger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dễ</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frontend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a:t>
            </a:r>
            <a:endParaRPr lang="vi-VN"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525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8290" algn="just">
              <a:lnSpc>
                <a:spcPct val="150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trúc</a:t>
            </a:r>
            <a:r>
              <a:rPr lang="en-US" sz="1800" dirty="0">
                <a:solidFill>
                  <a:srgbClr val="000000"/>
                </a:solidFill>
                <a:effectLst/>
                <a:latin typeface="Times New Roman" panose="02020603050405020304" pitchFamily="18" charset="0"/>
                <a:ea typeface="Times New Roman" panose="02020603050405020304" pitchFamily="18" charset="0"/>
              </a:rPr>
              <a:t> request/response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rPr>
              <a:t> endpoint</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err="1">
                <a:solidFill>
                  <a:srgbClr val="000000"/>
                </a:solidFill>
                <a:effectLst/>
                <a:latin typeface="Times New Roman" panose="02020603050405020304" pitchFamily="18" charset="0"/>
                <a:ea typeface="Times New Roman" panose="02020603050405020304" pitchFamily="18" charset="0"/>
              </a:rPr>
              <a:t>Phương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thức</a:t>
            </a:r>
            <a:r>
              <a:rPr lang="en-US" sz="1800" spc="0" dirty="0">
                <a:solidFill>
                  <a:srgbClr val="000000"/>
                </a:solidFill>
                <a:effectLst/>
                <a:latin typeface="Times New Roman" panose="02020603050405020304" pitchFamily="18" charset="0"/>
                <a:ea typeface="Times New Roman" panose="02020603050405020304" pitchFamily="18" charset="0"/>
              </a:rPr>
              <a:t>: POST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Endpoint: </a:t>
            </a:r>
            <a:r>
              <a:rPr lang="en-US" sz="1800" spc="0" dirty="0" err="1">
                <a:solidFill>
                  <a:srgbClr val="000000"/>
                </a:solidFill>
                <a:effectLst/>
                <a:latin typeface="Times New Roman" panose="02020603050405020304" pitchFamily="18" charset="0"/>
                <a:ea typeface="Times New Roman" panose="02020603050405020304" pitchFamily="18" charset="0"/>
              </a:rPr>
              <a:t>api</a:t>
            </a:r>
            <a:r>
              <a:rPr lang="en-US" sz="1800" spc="0" dirty="0">
                <a:solidFill>
                  <a:srgbClr val="000000"/>
                </a:solidFill>
                <a:effectLst/>
                <a:latin typeface="Times New Roman" panose="02020603050405020304" pitchFamily="18" charset="0"/>
                <a:ea typeface="Times New Roman" panose="02020603050405020304" pitchFamily="18" charset="0"/>
              </a:rPr>
              <a:t>/v1/auth/login</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Request body (</a:t>
            </a:r>
            <a:r>
              <a:rPr lang="en-US" sz="1800" spc="0" dirty="0" err="1">
                <a:solidFill>
                  <a:srgbClr val="000000"/>
                </a:solidFill>
                <a:effectLst/>
                <a:latin typeface="Times New Roman" panose="02020603050405020304" pitchFamily="18" charset="0"/>
                <a:ea typeface="Times New Roman" panose="02020603050405020304" pitchFamily="18" charset="0"/>
              </a:rPr>
              <a:t>yêu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cầu</a:t>
            </a:r>
            <a:r>
              <a:rPr lang="en-US" sz="1800" spc="0" dirty="0">
                <a:solidFill>
                  <a:srgbClr val="000000"/>
                </a:solidFill>
                <a:effectLst/>
                <a:latin typeface="Times New Roman" panose="02020603050405020304" pitchFamily="18" charset="0"/>
                <a:ea typeface="Times New Roman" panose="02020603050405020304" pitchFamily="18" charset="0"/>
              </a:rPr>
              <a: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algn="just">
              <a:lnSpc>
                <a:spcPct val="115000"/>
              </a:lnSpc>
              <a:spcBef>
                <a:spcPts val="600"/>
              </a:spcBef>
              <a:spcAft>
                <a:spcPts val="600"/>
              </a:spcAft>
            </a:pP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a:t>
            </a:r>
            <a:endParaRPr lang="vi-VN"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endParaRPr>
          </a:p>
          <a:p>
            <a:pPr algn="just">
              <a:lnSpc>
                <a:spcPct val="115000"/>
              </a:lnSpc>
              <a:spcBef>
                <a:spcPts val="600"/>
              </a:spcBef>
              <a:spcAft>
                <a:spcPts val="600"/>
              </a:spcAft>
            </a:pP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1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sdt</a:t>
            </a: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“”038038038,</a:t>
            </a:r>
            <a:endParaRPr lang="vi-VN"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endParaRPr>
          </a:p>
          <a:p>
            <a:pPr algn="just">
              <a:lnSpc>
                <a:spcPct val="115000"/>
              </a:lnSpc>
              <a:spcBef>
                <a:spcPts val="600"/>
              </a:spcBef>
              <a:spcAft>
                <a:spcPts val="600"/>
              </a:spcAft>
            </a:pP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"password": "admin123456789"</a:t>
            </a:r>
            <a:endParaRPr lang="vi-VN"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endParaRPr>
          </a:p>
          <a:p>
            <a:pPr algn="just">
              <a:lnSpc>
                <a:spcPct val="115000"/>
              </a:lnSpc>
              <a:spcBef>
                <a:spcPts val="600"/>
              </a:spcBef>
              <a:spcAft>
                <a:spcPts val="600"/>
              </a:spcAft>
            </a:pP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a:t>
            </a:r>
          </a:p>
          <a:p>
            <a:pPr algn="just">
              <a:lnSpc>
                <a:spcPct val="115000"/>
              </a:lnSpc>
              <a:spcBef>
                <a:spcPts val="600"/>
              </a:spcBef>
              <a:spcAft>
                <a:spcPts val="600"/>
              </a:spcAft>
            </a:pP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2. </a:t>
            </a:r>
            <a:r>
              <a:rPr lang="en-US" sz="1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lấy</a:t>
            </a: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1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danh</a:t>
            </a: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1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sách</a:t>
            </a: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1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người</a:t>
            </a:r>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dung </a:t>
            </a:r>
          </a:p>
          <a:p>
            <a:pPr algn="l"/>
            <a:r>
              <a:rPr lang="en-US"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Method get, routes endpoint: </a:t>
            </a:r>
            <a:r>
              <a:rPr lang="vi-VN" sz="2800" b="0" i="0" dirty="0">
                <a:solidFill>
                  <a:srgbClr val="3B4151"/>
                </a:solidFill>
                <a:effectLst/>
                <a:latin typeface="Arial" panose="020B0604020202020204" pitchFamily="34" charset="0"/>
              </a:rPr>
              <a:t>http://localhost:5000/api/v1/users</a:t>
            </a:r>
          </a:p>
          <a:p>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Middleware: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verifyToken</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phải</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có</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token),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isAdmin</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(role=admin),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nếu</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không</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có</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token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trả</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về</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missing,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nếu</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có</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token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của</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admin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lúc</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đăng</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nhập</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xong</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thì</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status 200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lấy</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đc</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danh</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a:t>
            </a:r>
            <a:r>
              <a:rPr lang="en-US" sz="2800" dirty="0" err="1">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sách</a:t>
            </a:r>
            <a:r>
              <a:rPr lang="en-US" sz="2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rPr>
              <a:t> user)</a:t>
            </a:r>
            <a:endParaRPr lang="vi-VN" sz="1800" dirty="0">
              <a:solidFill>
                <a:srgbClr val="000000"/>
              </a:solidFill>
              <a:effectLst/>
              <a:latin typeface="Consolas" panose="020B0609020204030204" pitchFamily="49" charset="0"/>
              <a:ea typeface="SimSun" panose="02010600030101010101" pitchFamily="2" charset="-122"/>
              <a:cs typeface="Times New Roman" panose="02020603050405020304" pitchFamily="18" charset="0"/>
            </a:endParaRPr>
          </a:p>
          <a:p>
            <a:pPr indent="288290" algn="just">
              <a:lnSpc>
                <a:spcPct val="150000"/>
              </a:lnSpc>
              <a:spcBef>
                <a:spcPts val="600"/>
              </a:spcBef>
              <a:spcAft>
                <a:spcPts val="600"/>
              </a:spcAft>
              <a:tabLst>
                <a:tab pos="270510" algn="l"/>
              </a:tabLst>
            </a:pPr>
            <a:r>
              <a:rPr lang="en-US" sz="1800" dirty="0">
                <a:solidFill>
                  <a:srgbClr val="000000"/>
                </a:solidFill>
                <a:effectLst/>
                <a:latin typeface="Times New Roman" panose="02020603050405020304" pitchFamily="18" charset="0"/>
                <a:ea typeface="Times New Roman" panose="02020603050405020304" pitchFamily="18" charset="0"/>
              </a:rPr>
              <a:t> </a:t>
            </a:r>
            <a:endParaRPr lang="vi-VN" sz="180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tabLst>
                <a:tab pos="270510" algn="l"/>
              </a:tabLst>
            </a:pPr>
            <a:r>
              <a:rPr lang="en-US" sz="1800" dirty="0">
                <a:solidFill>
                  <a:srgbClr val="000000"/>
                </a:solidFill>
                <a:effectLst/>
                <a:latin typeface="Times New Roman" panose="02020603050405020304" pitchFamily="18" charset="0"/>
                <a:ea typeface="Times New Roman" panose="02020603050405020304" pitchFamily="18" charset="0"/>
              </a:rPr>
              <a:t> </a:t>
            </a:r>
            <a:endParaRPr lang="vi-VN" sz="180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tabLst>
                <a:tab pos="270510" algn="l"/>
              </a:tabLst>
            </a:pPr>
            <a:r>
              <a:rPr lang="en-US" sz="1800" dirty="0">
                <a:solidFill>
                  <a:srgbClr val="000000"/>
                </a:solidFill>
                <a:effectLst/>
                <a:latin typeface="Times New Roman" panose="02020603050405020304" pitchFamily="18" charset="0"/>
                <a:ea typeface="Times New Roman" panose="02020603050405020304" pitchFamily="18" charset="0"/>
              </a:rPr>
              <a:t> </a:t>
            </a:r>
            <a:endParaRPr lang="vi-VN" sz="180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pPr>
            <a:endParaRPr lang="vi-VN"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135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541414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36077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Công nghệ sử dụng trong dự án "Hệ thống đặt vé xem phim"</a:t>
            </a:r>
          </a:p>
          <a:p>
            <a:r>
              <a:rPr lang="vi-VN" b="1" dirty="0"/>
              <a:t>Nhóm công nghệ giao diện (Frontend)</a:t>
            </a:r>
          </a:p>
          <a:p>
            <a:pPr>
              <a:buFont typeface="Arial" panose="020B0604020202020204" pitchFamily="34" charset="0"/>
              <a:buChar char="•"/>
            </a:pPr>
            <a:r>
              <a:rPr lang="vi-VN" b="1" dirty="0"/>
              <a:t>ReactJS</a:t>
            </a:r>
            <a:r>
              <a:rPr lang="vi-VN" dirty="0"/>
              <a:t>: Thư viện JavaScript phổ biến xây dựng giao diện theo mô hình SPA.</a:t>
            </a:r>
          </a:p>
          <a:p>
            <a:pPr marL="742950" lvl="1" indent="-285750">
              <a:buFont typeface="Arial" panose="020B0604020202020204" pitchFamily="34" charset="0"/>
              <a:buChar char="•"/>
            </a:pPr>
            <a:r>
              <a:rPr lang="vi-VN" dirty="0"/>
              <a:t>Cho phép tạo các component tái sử dụng (danh sách phim, chọn ghế...)</a:t>
            </a:r>
          </a:p>
          <a:p>
            <a:pPr marL="742950" lvl="1" indent="-285750">
              <a:buFont typeface="Arial" panose="020B0604020202020204" pitchFamily="34" charset="0"/>
              <a:buChar char="•"/>
            </a:pPr>
            <a:r>
              <a:rPr lang="vi-VN" dirty="0"/>
              <a:t>Quản lý trạng thái với useState, useEffect</a:t>
            </a:r>
          </a:p>
          <a:p>
            <a:pPr marL="742950" lvl="1" indent="-285750">
              <a:buFont typeface="Arial" panose="020B0604020202020204" pitchFamily="34" charset="0"/>
              <a:buChar char="•"/>
            </a:pPr>
            <a:r>
              <a:rPr lang="vi-VN" dirty="0"/>
              <a:t>Phản hồi nhanh, nâng cao trải nghiệm người dùng</a:t>
            </a:r>
          </a:p>
          <a:p>
            <a:r>
              <a:rPr lang="vi-VN" b="1" dirty="0"/>
              <a:t>Nhóm công nghệ backend và API</a:t>
            </a:r>
          </a:p>
          <a:p>
            <a:pPr>
              <a:buFont typeface="Arial" panose="020B0604020202020204" pitchFamily="34" charset="0"/>
              <a:buChar char="•"/>
            </a:pPr>
            <a:r>
              <a:rPr lang="vi-VN" b="1" dirty="0"/>
              <a:t>Node.js / ExpressJS</a:t>
            </a:r>
            <a:r>
              <a:rPr lang="vi-VN" dirty="0"/>
              <a:t>:</a:t>
            </a:r>
          </a:p>
          <a:p>
            <a:pPr marL="742950" lvl="1" indent="-285750">
              <a:buFont typeface="Arial" panose="020B0604020202020204" pitchFamily="34" charset="0"/>
              <a:buChar char="•"/>
            </a:pPr>
            <a:r>
              <a:rPr lang="vi-VN" dirty="0"/>
              <a:t>Tạo API RESTful phục vụ frontend</a:t>
            </a:r>
          </a:p>
          <a:p>
            <a:pPr marL="742950" lvl="1" indent="-285750">
              <a:buFont typeface="Arial" panose="020B0604020202020204" pitchFamily="34" charset="0"/>
              <a:buChar char="•"/>
            </a:pPr>
            <a:r>
              <a:rPr lang="vi-VN" dirty="0"/>
              <a:t>Middleware xử lý: xác thực JWT, phân quyền admin/user, xử lý lỗi</a:t>
            </a:r>
          </a:p>
          <a:p>
            <a:pPr marL="742950" lvl="1" indent="-285750">
              <a:buFont typeface="Arial" panose="020B0604020202020204" pitchFamily="34" charset="0"/>
              <a:buChar char="•"/>
            </a:pPr>
            <a:r>
              <a:rPr lang="vi-VN" dirty="0"/>
              <a:t>Tích hợp Swagger để mô tả và kiểm thử API</a:t>
            </a:r>
          </a:p>
          <a:p>
            <a:pPr>
              <a:buFont typeface="Arial" panose="020B0604020202020204" pitchFamily="34" charset="0"/>
              <a:buChar char="•"/>
            </a:pPr>
            <a:r>
              <a:rPr lang="vi-VN" b="1" dirty="0"/>
              <a:t>Babel</a:t>
            </a:r>
            <a:r>
              <a:rPr lang="vi-VN" dirty="0"/>
              <a:t>:</a:t>
            </a:r>
          </a:p>
          <a:p>
            <a:pPr marL="742950" lvl="1" indent="-285750">
              <a:buFont typeface="Arial" panose="020B0604020202020204" pitchFamily="34" charset="0"/>
              <a:buChar char="•"/>
            </a:pPr>
            <a:r>
              <a:rPr lang="vi-VN" dirty="0"/>
              <a:t>Hỗ trợ cú pháp hiện đại (import/export)</a:t>
            </a:r>
          </a:p>
          <a:p>
            <a:r>
              <a:rPr lang="vi-VN" b="1" dirty="0"/>
              <a:t>Nhóm công nghệ cơ sở dữ liệu</a:t>
            </a:r>
          </a:p>
          <a:p>
            <a:pPr>
              <a:buFont typeface="Arial" panose="020B0604020202020204" pitchFamily="34" charset="0"/>
              <a:buChar char="•"/>
            </a:pPr>
            <a:r>
              <a:rPr lang="vi-VN" b="1" dirty="0"/>
              <a:t>MySQL</a:t>
            </a:r>
            <a:r>
              <a:rPr lang="vi-VN" dirty="0"/>
              <a:t>:</a:t>
            </a:r>
          </a:p>
          <a:p>
            <a:pPr marL="742950" lvl="1" indent="-285750">
              <a:buFont typeface="Arial" panose="020B0604020202020204" pitchFamily="34" charset="0"/>
              <a:buChar char="•"/>
            </a:pPr>
            <a:r>
              <a:rPr lang="vi-VN" dirty="0"/>
              <a:t>Hệ quản trị cơ sở dữ liệu quan hệ, lưu trữ người dùng, phim, vé...</a:t>
            </a:r>
          </a:p>
          <a:p>
            <a:pPr marL="742950" lvl="1" indent="-285750">
              <a:buFont typeface="Arial" panose="020B0604020202020204" pitchFamily="34" charset="0"/>
              <a:buChar char="•"/>
            </a:pPr>
            <a:r>
              <a:rPr lang="vi-VN" dirty="0"/>
              <a:t>Hỗ trợ truy vấn SQL phức tạp và đảm bảo toàn vẹn dữ liệu</a:t>
            </a:r>
          </a:p>
          <a:p>
            <a:pPr>
              <a:buFont typeface="Arial" panose="020B0604020202020204" pitchFamily="34" charset="0"/>
              <a:buChar char="•"/>
            </a:pPr>
            <a:r>
              <a:rPr lang="vi-VN" b="1" dirty="0"/>
              <a:t>Sequelize (ORM)</a:t>
            </a:r>
            <a:r>
              <a:rPr lang="vi-VN" dirty="0"/>
              <a:t>:</a:t>
            </a:r>
          </a:p>
          <a:p>
            <a:pPr marL="742950" lvl="1" indent="-285750">
              <a:buFont typeface="Arial" panose="020B0604020202020204" pitchFamily="34" charset="0"/>
              <a:buChar char="•"/>
            </a:pPr>
            <a:r>
              <a:rPr lang="vi-VN" dirty="0"/>
              <a:t>Chuyển đổi các bảng CSDL thành mô hình đối tượng trong Node.js</a:t>
            </a:r>
          </a:p>
          <a:p>
            <a:pPr marL="742950" lvl="1" indent="-285750">
              <a:buFont typeface="Arial" panose="020B0604020202020204" pitchFamily="34" charset="0"/>
              <a:buChar char="•"/>
            </a:pPr>
            <a:r>
              <a:rPr lang="vi-VN" dirty="0"/>
              <a:t>Hỗ trợ CRUD, migration và tránh lỗi SQL injection</a:t>
            </a:r>
          </a:p>
          <a:p>
            <a:r>
              <a:rPr lang="vi-VN" b="1" dirty="0"/>
              <a:t>Nhóm công nghệ kiểm thử và quản lý dự án</a:t>
            </a:r>
          </a:p>
          <a:p>
            <a:pPr>
              <a:buFont typeface="Arial" panose="020B0604020202020204" pitchFamily="34" charset="0"/>
              <a:buChar char="•"/>
            </a:pPr>
            <a:r>
              <a:rPr lang="vi-VN" b="1" dirty="0"/>
              <a:t>Postman</a:t>
            </a:r>
            <a:r>
              <a:rPr lang="vi-VN" dirty="0"/>
              <a:t>:</a:t>
            </a:r>
          </a:p>
          <a:p>
            <a:pPr marL="742950" lvl="1" indent="-285750">
              <a:buFont typeface="Arial" panose="020B0604020202020204" pitchFamily="34" charset="0"/>
              <a:buChar char="•"/>
            </a:pPr>
            <a:r>
              <a:rPr lang="vi-VN" dirty="0"/>
              <a:t>Công cụ kiểm thử API RESTful, mô phỏng request từ client đến server</a:t>
            </a:r>
          </a:p>
          <a:p>
            <a:pPr marL="742950" lvl="1" indent="-285750">
              <a:buFont typeface="Arial" panose="020B0604020202020204" pitchFamily="34" charset="0"/>
              <a:buChar char="•"/>
            </a:pPr>
            <a:r>
              <a:rPr lang="vi-VN" dirty="0"/>
              <a:t>Dùng để kiểm tra chức năng như đăng nhập, đặt vé, thêm phim</a:t>
            </a:r>
          </a:p>
          <a:p>
            <a:pPr>
              <a:buFont typeface="Arial" panose="020B0604020202020204" pitchFamily="34" charset="0"/>
              <a:buChar char="•"/>
            </a:pPr>
            <a:r>
              <a:rPr lang="vi-VN" b="1" dirty="0"/>
              <a:t>Jira</a:t>
            </a:r>
            <a:r>
              <a:rPr lang="vi-VN" dirty="0"/>
              <a:t>:</a:t>
            </a:r>
          </a:p>
          <a:p>
            <a:pPr marL="742950" lvl="1" indent="-285750">
              <a:buFont typeface="Arial" panose="020B0604020202020204" pitchFamily="34" charset="0"/>
              <a:buChar char="•"/>
            </a:pPr>
            <a:r>
              <a:rPr lang="vi-VN" dirty="0"/>
              <a:t>Nền tảng quản lý dự án theo mô hình Agile/Scrum</a:t>
            </a:r>
          </a:p>
          <a:p>
            <a:pPr marL="742950" lvl="1" indent="-285750">
              <a:buFont typeface="Arial" panose="020B0604020202020204" pitchFamily="34" charset="0"/>
              <a:buChar char="•"/>
            </a:pPr>
            <a:r>
              <a:rPr lang="vi-VN" dirty="0"/>
              <a:t>Lập kế hoạch Sprint, chia nhiệm vụ, theo dõi tiến độ và biểu đồ burndown</a:t>
            </a:r>
          </a:p>
          <a:p>
            <a:r>
              <a:rPr lang="vi-VN" b="1" dirty="0"/>
              <a:t>Nhóm công nghệ triển khai và môi trường chạy</a:t>
            </a:r>
          </a:p>
          <a:p>
            <a:pPr>
              <a:buFont typeface="Arial" panose="020B0604020202020204" pitchFamily="34" charset="0"/>
              <a:buChar char="•"/>
            </a:pPr>
            <a:r>
              <a:rPr lang="vi-VN" b="1" dirty="0"/>
              <a:t>Docker</a:t>
            </a:r>
            <a:r>
              <a:rPr lang="vi-VN" dirty="0"/>
              <a:t>:</a:t>
            </a:r>
          </a:p>
          <a:p>
            <a:pPr marL="742950" lvl="1" indent="-285750">
              <a:buFont typeface="Arial" panose="020B0604020202020204" pitchFamily="34" charset="0"/>
              <a:buChar char="•"/>
            </a:pPr>
            <a:r>
              <a:rPr lang="vi-VN" dirty="0"/>
              <a:t>Đóng gói ứng dụng vào container: Client (React+NGINX), Server (Express), Database (MySQL)</a:t>
            </a:r>
          </a:p>
          <a:p>
            <a:pPr marL="742950" lvl="1" indent="-285750">
              <a:buFont typeface="Arial" panose="020B0604020202020204" pitchFamily="34" charset="0"/>
              <a:buChar char="•"/>
            </a:pPr>
            <a:r>
              <a:rPr lang="vi-VN" dirty="0"/>
              <a:t>Giúp hệ thống chạy ổn định và đồng nhất ở mọi môi trường</a:t>
            </a:r>
          </a:p>
          <a:p>
            <a:pPr marL="742950" lvl="1" indent="-285750">
              <a:buFont typeface="Arial" panose="020B0604020202020204" pitchFamily="34" charset="0"/>
              <a:buChar char="•"/>
            </a:pPr>
            <a:r>
              <a:rPr lang="vi-VN" dirty="0"/>
              <a:t>Sẵn sàng triển khai lên cloud như AWS, Render hoặc Railway</a:t>
            </a:r>
          </a:p>
          <a:p>
            <a:r>
              <a:rPr lang="vi-VN" b="1" dirty="0"/>
              <a:t>Quản lý mã nguồn và tích hợp liên tục (CI/CD)</a:t>
            </a:r>
          </a:p>
          <a:p>
            <a:pPr>
              <a:buFont typeface="Arial" panose="020B0604020202020204" pitchFamily="34" charset="0"/>
              <a:buChar char="•"/>
            </a:pPr>
            <a:r>
              <a:rPr lang="vi-VN" b="1" dirty="0"/>
              <a:t>Git</a:t>
            </a:r>
            <a:r>
              <a:rPr lang="vi-VN" dirty="0"/>
              <a:t>:</a:t>
            </a:r>
          </a:p>
          <a:p>
            <a:pPr marL="742950" lvl="1" indent="-285750">
              <a:buFont typeface="Arial" panose="020B0604020202020204" pitchFamily="34" charset="0"/>
              <a:buChar char="•"/>
            </a:pPr>
            <a:r>
              <a:rPr lang="vi-VN" dirty="0"/>
              <a:t>Công cụ quản lý phiên bản phân tán, giúp theo dõi thay đổi mã nguồn</a:t>
            </a:r>
          </a:p>
          <a:p>
            <a:pPr marL="742950" lvl="1" indent="-285750">
              <a:buFont typeface="Arial" panose="020B0604020202020204" pitchFamily="34" charset="0"/>
              <a:buChar char="•"/>
            </a:pPr>
            <a:r>
              <a:rPr lang="en-US" dirty="0" err="1"/>
              <a:t>Sử</a:t>
            </a:r>
            <a:r>
              <a:rPr lang="en-US" dirty="0"/>
              <a:t> </a:t>
            </a:r>
            <a:r>
              <a:rPr lang="en-US" dirty="0" err="1"/>
              <a:t>dụng</a:t>
            </a:r>
            <a:r>
              <a:rPr lang="en-US" dirty="0"/>
              <a:t> </a:t>
            </a:r>
            <a:r>
              <a:rPr lang="en-US" dirty="0" err="1"/>
              <a:t>dùng</a:t>
            </a:r>
            <a:r>
              <a:rPr lang="en-US" dirty="0"/>
              <a:t> </a:t>
            </a:r>
            <a:r>
              <a:rPr lang="en-US" dirty="0" err="1"/>
              <a:t>để</a:t>
            </a:r>
            <a:r>
              <a:rPr lang="en-US" dirty="0"/>
              <a:t> </a:t>
            </a:r>
            <a:r>
              <a:rPr lang="en-US" dirty="0" err="1"/>
              <a:t>theo</a:t>
            </a:r>
            <a:r>
              <a:rPr lang="en-US" dirty="0"/>
              <a:t> </a:t>
            </a:r>
            <a:r>
              <a:rPr lang="en-US" dirty="0" err="1"/>
              <a:t>dõi</a:t>
            </a:r>
            <a:r>
              <a:rPr lang="en-US" dirty="0"/>
              <a:t> </a:t>
            </a:r>
            <a:r>
              <a:rPr lang="en-US" dirty="0" err="1"/>
              <a:t>mã</a:t>
            </a:r>
            <a:r>
              <a:rPr lang="en-US" dirty="0"/>
              <a:t> </a:t>
            </a:r>
            <a:r>
              <a:rPr lang="en-US" dirty="0" err="1"/>
              <a:t>nguồn</a:t>
            </a:r>
            <a:r>
              <a:rPr lang="en-US" dirty="0"/>
              <a:t> </a:t>
            </a:r>
            <a:r>
              <a:rPr lang="en-US" dirty="0" err="1"/>
              <a:t>cho</a:t>
            </a:r>
            <a:r>
              <a:rPr lang="en-US" dirty="0"/>
              <a:t> </a:t>
            </a:r>
            <a:r>
              <a:rPr lang="en-US" dirty="0" err="1"/>
              <a:t>phép</a:t>
            </a:r>
            <a:r>
              <a:rPr lang="en-US" dirty="0"/>
              <a:t> </a:t>
            </a:r>
            <a:r>
              <a:rPr lang="en-US" dirty="0" err="1"/>
              <a:t>làm</a:t>
            </a:r>
            <a:r>
              <a:rPr lang="en-US" dirty="0"/>
              <a:t> </a:t>
            </a:r>
            <a:r>
              <a:rPr lang="en-US" dirty="0" err="1"/>
              <a:t>việc</a:t>
            </a:r>
            <a:r>
              <a:rPr lang="en-US" dirty="0"/>
              <a:t> </a:t>
            </a:r>
            <a:r>
              <a:rPr lang="en-US" dirty="0" err="1"/>
              <a:t>nhóm</a:t>
            </a:r>
            <a:r>
              <a:rPr lang="en-US" dirty="0"/>
              <a:t>, </a:t>
            </a:r>
            <a:r>
              <a:rPr lang="en-US" dirty="0" err="1"/>
              <a:t>quản</a:t>
            </a:r>
            <a:r>
              <a:rPr lang="en-US" dirty="0"/>
              <a:t> </a:t>
            </a:r>
            <a:r>
              <a:rPr lang="en-US" dirty="0" err="1"/>
              <a:t>lý</a:t>
            </a:r>
            <a:r>
              <a:rPr lang="en-US" dirty="0"/>
              <a:t> </a:t>
            </a:r>
            <a:r>
              <a:rPr lang="en-US" dirty="0" err="1"/>
              <a:t>nhanh</a:t>
            </a:r>
            <a:r>
              <a:rPr lang="en-US" dirty="0"/>
              <a:t> </a:t>
            </a:r>
            <a:r>
              <a:rPr lang="en-US" dirty="0" err="1"/>
              <a:t>và</a:t>
            </a:r>
            <a:r>
              <a:rPr lang="en-US" dirty="0"/>
              <a:t> </a:t>
            </a:r>
            <a:r>
              <a:rPr lang="en-US" dirty="0" err="1"/>
              <a:t>kiểm</a:t>
            </a:r>
            <a:r>
              <a:rPr lang="en-US" dirty="0"/>
              <a:t> </a:t>
            </a:r>
            <a:r>
              <a:rPr lang="en-US" dirty="0" err="1"/>
              <a:t>soát</a:t>
            </a:r>
            <a:r>
              <a:rPr lang="en-US" dirty="0"/>
              <a:t> </a:t>
            </a:r>
            <a:r>
              <a:rPr lang="en-US" dirty="0" err="1"/>
              <a:t>lịch</a:t>
            </a:r>
            <a:r>
              <a:rPr lang="en-US" dirty="0"/>
              <a:t> </a:t>
            </a:r>
            <a:r>
              <a:rPr lang="en-US" dirty="0" err="1"/>
              <a:t>sử</a:t>
            </a:r>
            <a:r>
              <a:rPr lang="en-US" dirty="0"/>
              <a:t> </a:t>
            </a:r>
            <a:r>
              <a:rPr lang="en-US" dirty="0" err="1"/>
              <a:t>thay</a:t>
            </a:r>
            <a:r>
              <a:rPr lang="en-US" dirty="0"/>
              <a:t> </a:t>
            </a:r>
            <a:r>
              <a:rPr lang="en-US" dirty="0" err="1"/>
              <a:t>đổi</a:t>
            </a:r>
            <a:endParaRPr lang="vi-VN" dirty="0"/>
          </a:p>
          <a:p>
            <a:pPr>
              <a:buFont typeface="Arial" panose="020B0604020202020204" pitchFamily="34" charset="0"/>
              <a:buChar char="•"/>
            </a:pPr>
            <a:r>
              <a:rPr lang="vi-VN" b="1" dirty="0"/>
              <a:t>GitHub</a:t>
            </a:r>
            <a:r>
              <a:rPr lang="vi-VN" dirty="0"/>
              <a:t>:</a:t>
            </a:r>
          </a:p>
          <a:p>
            <a:pPr marL="742950" lvl="1" indent="-285750">
              <a:buFont typeface="Arial" panose="020B0604020202020204" pitchFamily="34" charset="0"/>
              <a:buChar char="•"/>
            </a:pPr>
            <a:r>
              <a:rPr lang="vi-VN" dirty="0"/>
              <a:t>Nền tảng lưu trữ mã nguồn và hỗ trợ cộng tác qua pull request, issue, commit</a:t>
            </a:r>
          </a:p>
          <a:p>
            <a:pPr>
              <a:buFont typeface="Arial" panose="020B0604020202020204" pitchFamily="34" charset="0"/>
              <a:buChar char="•"/>
            </a:pPr>
            <a:r>
              <a:rPr lang="vi-VN" b="1" dirty="0"/>
              <a:t>GitHub Actions</a:t>
            </a:r>
            <a:r>
              <a:rPr lang="vi-VN" dirty="0"/>
              <a:t>:</a:t>
            </a:r>
          </a:p>
          <a:p>
            <a:pPr marL="742950" lvl="1" indent="-285750">
              <a:buFont typeface="Arial" panose="020B0604020202020204" pitchFamily="34" charset="0"/>
              <a:buChar char="•"/>
            </a:pPr>
            <a:r>
              <a:rPr lang="vi-VN" dirty="0"/>
              <a:t>Công cụ CI/CD tích hợp sẵn trong GitHub</a:t>
            </a:r>
          </a:p>
          <a:p>
            <a:pPr marL="742950" lvl="1" indent="-285750">
              <a:buFont typeface="Arial" panose="020B0604020202020204" pitchFamily="34" charset="0"/>
              <a:buChar char="•"/>
            </a:pPr>
            <a:r>
              <a:rPr lang="vi-VN" dirty="0"/>
              <a:t>Tự động chạy kiểm thử (CI) mỗi lần push code</a:t>
            </a:r>
          </a:p>
          <a:p>
            <a:pPr marL="742950" lvl="1" indent="-285750">
              <a:buFont typeface="Arial" panose="020B0604020202020204" pitchFamily="34" charset="0"/>
              <a:buChar char="•"/>
            </a:pPr>
            <a:r>
              <a:rPr lang="vi-VN" dirty="0"/>
              <a:t>Chuẩn bị cho triển khai (CD) lên môi trường production</a:t>
            </a:r>
          </a:p>
        </p:txBody>
      </p:sp>
    </p:spTree>
    <p:extLst>
      <p:ext uri="{BB962C8B-B14F-4D97-AF65-F5344CB8AC3E}">
        <p14:creationId xmlns:p14="http://schemas.microsoft.com/office/powerpoint/2010/main" val="4157651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spcBef>
                <a:spcPts val="600"/>
              </a:spcBef>
              <a:spcAft>
                <a:spcPts val="600"/>
              </a:spcAft>
              <a:buFont typeface="Times New Roman" panose="02020603050405020304" pitchFamily="18" charset="0"/>
              <a:buAutoNum type="arabicPeriod"/>
            </a:pPr>
            <a:r>
              <a:rPr lang="vi-VN" sz="1300" b="1" dirty="0">
                <a:solidFill>
                  <a:srgbClr val="000000"/>
                </a:solidFill>
                <a:effectLst/>
                <a:latin typeface="Times New Roman" panose="02020603050405020304" pitchFamily="18" charset="0"/>
              </a:rPr>
              <a:t>Quy trình CI/CD với GitHub Actions</a:t>
            </a:r>
          </a:p>
          <a:p>
            <a:pPr indent="288290" algn="just">
              <a:lnSpc>
                <a:spcPct val="150000"/>
              </a:lnSpc>
              <a:spcBef>
                <a:spcPts val="600"/>
              </a:spcBef>
              <a:spcAft>
                <a:spcPts val="600"/>
              </a:spcAft>
            </a:pPr>
            <a:r>
              <a:rPr lang="en-US" sz="1300" dirty="0">
                <a:solidFill>
                  <a:srgbClr val="000000"/>
                </a:solidFill>
                <a:effectLst/>
                <a:latin typeface="Times New Roman" panose="02020603050405020304" pitchFamily="18" charset="0"/>
                <a:ea typeface="Times New Roman" panose="02020603050405020304" pitchFamily="18" charset="0"/>
              </a:rPr>
              <a:t>CI/CD, </a:t>
            </a:r>
            <a:r>
              <a:rPr lang="en-US" sz="1300" dirty="0" err="1">
                <a:solidFill>
                  <a:srgbClr val="000000"/>
                </a:solidFill>
                <a:effectLst/>
                <a:latin typeface="Times New Roman" panose="02020603050405020304" pitchFamily="18" charset="0"/>
                <a:ea typeface="Times New Roman" panose="02020603050405020304" pitchFamily="18" charset="0"/>
              </a:rPr>
              <a:t>viết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tắt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của</a:t>
            </a:r>
            <a:r>
              <a:rPr lang="en-US" sz="1300" dirty="0">
                <a:solidFill>
                  <a:srgbClr val="000000"/>
                </a:solidFill>
                <a:effectLst/>
                <a:latin typeface="Times New Roman" panose="02020603050405020304" pitchFamily="18" charset="0"/>
                <a:ea typeface="Times New Roman" panose="02020603050405020304" pitchFamily="18" charset="0"/>
              </a:rPr>
              <a:t> Continuous Integration/Continuous Delivery (</a:t>
            </a:r>
            <a:r>
              <a:rPr lang="en-US" sz="1300" dirty="0" err="1">
                <a:solidFill>
                  <a:srgbClr val="000000"/>
                </a:solidFill>
                <a:effectLst/>
                <a:latin typeface="Times New Roman" panose="02020603050405020304" pitchFamily="18" charset="0"/>
                <a:ea typeface="Times New Roman" panose="02020603050405020304" pitchFamily="18" charset="0"/>
              </a:rPr>
              <a:t>hoặc</a:t>
            </a:r>
            <a:r>
              <a:rPr lang="en-US" sz="1300" dirty="0">
                <a:solidFill>
                  <a:srgbClr val="000000"/>
                </a:solidFill>
                <a:effectLst/>
                <a:latin typeface="Times New Roman" panose="02020603050405020304" pitchFamily="18" charset="0"/>
                <a:ea typeface="Times New Roman" panose="02020603050405020304" pitchFamily="18" charset="0"/>
              </a:rPr>
              <a:t> Continuous Deployment), </a:t>
            </a:r>
            <a:r>
              <a:rPr lang="en-US" sz="1300" dirty="0" err="1">
                <a:solidFill>
                  <a:srgbClr val="000000"/>
                </a:solidFill>
                <a:effectLst/>
                <a:latin typeface="Times New Roman" panose="02020603050405020304" pitchFamily="18" charset="0"/>
                <a:ea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một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phương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pháp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phát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triển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phần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mềm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giúp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tự</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động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hóa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quá</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trình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tích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hợp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kiểm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thử</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triển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khai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nguồn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Mục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tiêu</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chính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tăng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tốc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độ</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phát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hành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phần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mềm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giảm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cải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thiện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tính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ổn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định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của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sản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phẩm</a:t>
            </a:r>
            <a:r>
              <a:rPr lang="en-US" sz="1300" dirty="0">
                <a:solidFill>
                  <a:srgbClr val="000000"/>
                </a:solidFill>
                <a:effectLst/>
                <a:latin typeface="Times New Roman" panose="02020603050405020304" pitchFamily="18" charset="0"/>
                <a:ea typeface="Times New Roman" panose="02020603050405020304" pitchFamily="18" charset="0"/>
              </a:rPr>
              <a:t>.</a:t>
            </a:r>
            <a:endParaRPr lang="vi-VN" sz="130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pPr>
            <a:r>
              <a:rPr lang="en-US" sz="1300" dirty="0" err="1">
                <a:solidFill>
                  <a:srgbClr val="000000"/>
                </a:solidFill>
                <a:effectLst/>
                <a:latin typeface="Times New Roman" panose="02020603050405020304" pitchFamily="18" charset="0"/>
                <a:ea typeface="Times New Roman" panose="02020603050405020304" pitchFamily="18" charset="0"/>
              </a:rPr>
              <a:t>Nhóm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triển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khai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quy</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trình</a:t>
            </a:r>
            <a:r>
              <a:rPr lang="en-US" sz="1300" dirty="0">
                <a:solidFill>
                  <a:srgbClr val="000000"/>
                </a:solidFill>
                <a:effectLst/>
                <a:latin typeface="Times New Roman" panose="02020603050405020304" pitchFamily="18" charset="0"/>
                <a:ea typeface="Times New Roman" panose="02020603050405020304" pitchFamily="18" charset="0"/>
              </a:rPr>
              <a:t> CI </a:t>
            </a:r>
            <a:r>
              <a:rPr lang="en-US" sz="1300" dirty="0" err="1">
                <a:solidFill>
                  <a:srgbClr val="000000"/>
                </a:solidFill>
                <a:effectLst/>
                <a:latin typeface="Times New Roman" panose="02020603050405020304" pitchFamily="18" charset="0"/>
                <a:ea typeface="Times New Roman" panose="02020603050405020304" pitchFamily="18" charset="0"/>
              </a:rPr>
              <a:t>đơn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giản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bằng</a:t>
            </a:r>
            <a:r>
              <a:rPr lang="en-US" sz="1300" dirty="0">
                <a:solidFill>
                  <a:srgbClr val="000000"/>
                </a:solidFill>
                <a:effectLst/>
                <a:latin typeface="Times New Roman" panose="02020603050405020304" pitchFamily="18" charset="0"/>
                <a:ea typeface="Times New Roman" panose="02020603050405020304" pitchFamily="18" charset="0"/>
              </a:rPr>
              <a:t> GitHub Actions </a:t>
            </a:r>
            <a:r>
              <a:rPr lang="en-US" sz="1300" dirty="0" err="1">
                <a:solidFill>
                  <a:srgbClr val="000000"/>
                </a:solidFill>
                <a:effectLst/>
                <a:latin typeface="Times New Roman" panose="02020603050405020304" pitchFamily="18" charset="0"/>
                <a:ea typeface="Times New Roman" panose="02020603050405020304" pitchFamily="18" charset="0"/>
              </a:rPr>
              <a:t>để</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tự</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động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hóa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một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số</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bước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cơ</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bản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Cụ</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thể</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hệ</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thống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tự</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động</a:t>
            </a:r>
            <a:r>
              <a:rPr lang="en-US" sz="1300" dirty="0">
                <a:solidFill>
                  <a:srgbClr val="000000"/>
                </a:solidFill>
                <a:effectLst/>
                <a:latin typeface="Times New Roman" panose="02020603050405020304" pitchFamily="18" charset="0"/>
                <a:ea typeface="Times New Roman" panose="02020603050405020304" pitchFamily="18" charset="0"/>
              </a:rPr>
              <a:t> build </a:t>
            </a:r>
            <a:r>
              <a:rPr lang="en-US" sz="1300" dirty="0" err="1">
                <a:solidFill>
                  <a:srgbClr val="000000"/>
                </a:solidFill>
                <a:effectLst/>
                <a:latin typeface="Times New Roman" panose="02020603050405020304" pitchFamily="18" charset="0"/>
                <a:ea typeface="Times New Roman" panose="02020603050405020304" pitchFamily="18" charset="0"/>
              </a:rPr>
              <a:t>mã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nguồn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mỗi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khi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có</a:t>
            </a:r>
            <a:r>
              <a:rPr lang="en-US" sz="1300" dirty="0">
                <a:solidFill>
                  <a:srgbClr val="000000"/>
                </a:solidFill>
                <a:effectLst/>
                <a:latin typeface="Times New Roman" panose="02020603050405020304" pitchFamily="18" charset="0"/>
                <a:ea typeface="Times New Roman" panose="02020603050405020304" pitchFamily="18" charset="0"/>
              </a:rPr>
              <a:t> commit </a:t>
            </a:r>
            <a:r>
              <a:rPr lang="en-US" sz="1300" dirty="0" err="1">
                <a:solidFill>
                  <a:srgbClr val="000000"/>
                </a:solidFill>
                <a:effectLst/>
                <a:latin typeface="Times New Roman" panose="02020603050405020304" pitchFamily="18" charset="0"/>
                <a:ea typeface="Times New Roman" panose="02020603050405020304" pitchFamily="18" charset="0"/>
              </a:rPr>
              <a:t>mới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giúp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phát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hiện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sớm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Quá</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trình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này</a:t>
            </a:r>
            <a:r>
              <a:rPr lang="en-US" sz="1300" dirty="0">
                <a:solidFill>
                  <a:srgbClr val="000000"/>
                </a:solidFill>
                <a:effectLst/>
                <a:latin typeface="Times New Roman" panose="02020603050405020304" pitchFamily="18" charset="0"/>
                <a:ea typeface="Times New Roman" panose="02020603050405020304" pitchFamily="18" charset="0"/>
              </a:rPr>
              <a:t> bao </a:t>
            </a:r>
            <a:r>
              <a:rPr lang="en-US" sz="1300" dirty="0" err="1">
                <a:solidFill>
                  <a:srgbClr val="000000"/>
                </a:solidFill>
                <a:effectLst/>
                <a:latin typeface="Times New Roman" panose="02020603050405020304" pitchFamily="18" charset="0"/>
                <a:ea typeface="Times New Roman" panose="02020603050405020304" pitchFamily="18" charset="0"/>
              </a:rPr>
              <a:t>gồm</a:t>
            </a:r>
            <a:r>
              <a:rPr lang="en-US" sz="1300" dirty="0">
                <a:solidFill>
                  <a:srgbClr val="000000"/>
                </a:solidFill>
                <a:effectLst/>
                <a:latin typeface="Times New Roman" panose="02020603050405020304" pitchFamily="18" charset="0"/>
                <a:ea typeface="Times New Roman" panose="02020603050405020304" pitchFamily="18" charset="0"/>
              </a:rPr>
              <a:t>:</a:t>
            </a:r>
            <a:endParaRPr lang="vi-VN" sz="13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Tự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động</a:t>
            </a:r>
            <a:r>
              <a:rPr lang="en-US" sz="1300" spc="0" dirty="0">
                <a:solidFill>
                  <a:srgbClr val="000000"/>
                </a:solidFill>
                <a:effectLst/>
                <a:latin typeface="Times New Roman" panose="02020603050405020304" pitchFamily="18" charset="0"/>
                <a:ea typeface="Times New Roman" panose="02020603050405020304" pitchFamily="18" charset="0"/>
              </a:rPr>
              <a:t> build: </a:t>
            </a:r>
            <a:r>
              <a:rPr lang="en-US" sz="1300" spc="0" dirty="0" err="1">
                <a:solidFill>
                  <a:srgbClr val="000000"/>
                </a:solidFill>
                <a:effectLst/>
                <a:latin typeface="Times New Roman" panose="02020603050405020304" pitchFamily="18" charset="0"/>
                <a:ea typeface="Times New Roman" panose="02020603050405020304" pitchFamily="18" charset="0"/>
              </a:rPr>
              <a:t>Biên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dịch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nguồn</a:t>
            </a:r>
            <a:r>
              <a:rPr lang="en-US" sz="1300" spc="0" dirty="0">
                <a:solidFill>
                  <a:srgbClr val="000000"/>
                </a:solidFill>
                <a:effectLst/>
                <a:latin typeface="Times New Roman" panose="02020603050405020304" pitchFamily="18" charset="0"/>
                <a:ea typeface="Times New Roman" panose="02020603050405020304" pitchFamily="18" charset="0"/>
              </a:rPr>
              <a:t> frontend (React)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backend (Node.js).</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300" spc="0" dirty="0">
                <a:solidFill>
                  <a:srgbClr val="000000"/>
                </a:solidFill>
                <a:effectLst/>
                <a:latin typeface="Times New Roman" panose="02020603050405020304" pitchFamily="18" charset="0"/>
                <a:ea typeface="Times New Roman" panose="02020603050405020304" pitchFamily="18" charset="0"/>
              </a:rPr>
              <a:t>Test code: </a:t>
            </a:r>
            <a:r>
              <a:rPr lang="en-US" sz="1300" spc="0" dirty="0" err="1">
                <a:solidFill>
                  <a:srgbClr val="000000"/>
                </a:solidFill>
                <a:effectLst/>
                <a:latin typeface="Times New Roman" panose="02020603050405020304" pitchFamily="18" charset="0"/>
                <a:ea typeface="Times New Roman" panose="02020603050405020304" pitchFamily="18" charset="0"/>
              </a:rPr>
              <a:t>Chạy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kiểm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vị</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đảm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bảo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tính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toàn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vẹn</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pPr>
            <a:r>
              <a:rPr lang="en-US" sz="1300" dirty="0">
                <a:solidFill>
                  <a:srgbClr val="000000"/>
                </a:solidFill>
                <a:effectLst/>
                <a:latin typeface="Times New Roman" panose="02020603050405020304" pitchFamily="18" charset="0"/>
                <a:ea typeface="Times New Roman" panose="02020603050405020304" pitchFamily="18" charset="0"/>
              </a:rPr>
              <a:t>Do </a:t>
            </a:r>
            <a:r>
              <a:rPr lang="en-US" sz="1300" dirty="0" err="1">
                <a:solidFill>
                  <a:srgbClr val="000000"/>
                </a:solidFill>
                <a:effectLst/>
                <a:latin typeface="Times New Roman" panose="02020603050405020304" pitchFamily="18" charset="0"/>
                <a:ea typeface="Times New Roman" panose="02020603050405020304" pitchFamily="18" charset="0"/>
              </a:rPr>
              <a:t>giới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hạn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thời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gian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quy</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trình</a:t>
            </a:r>
            <a:r>
              <a:rPr lang="en-US" sz="1300" dirty="0">
                <a:solidFill>
                  <a:srgbClr val="000000"/>
                </a:solidFill>
                <a:effectLst/>
                <a:latin typeface="Times New Roman" panose="02020603050405020304" pitchFamily="18" charset="0"/>
                <a:ea typeface="Times New Roman" panose="02020603050405020304" pitchFamily="18" charset="0"/>
              </a:rPr>
              <a:t> CD (Continuous Deployment) </a:t>
            </a:r>
            <a:r>
              <a:rPr lang="en-US" sz="1300" dirty="0" err="1">
                <a:solidFill>
                  <a:srgbClr val="000000"/>
                </a:solidFill>
                <a:effectLst/>
                <a:latin typeface="Times New Roman" panose="02020603050405020304" pitchFamily="18" charset="0"/>
                <a:ea typeface="Times New Roman" panose="02020603050405020304" pitchFamily="18" charset="0"/>
              </a:rPr>
              <a:t>chưa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được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triển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khai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đầy</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đủ</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nhưng</a:t>
            </a:r>
            <a:r>
              <a:rPr lang="en-US" sz="1300" dirty="0">
                <a:solidFill>
                  <a:srgbClr val="000000"/>
                </a:solidFill>
                <a:effectLst/>
                <a:latin typeface="Times New Roman" panose="02020603050405020304" pitchFamily="18" charset="0"/>
                <a:ea typeface="Times New Roman" panose="02020603050405020304" pitchFamily="18" charset="0"/>
              </a:rPr>
              <a:t> CI </a:t>
            </a:r>
            <a:r>
              <a:rPr lang="en-US" sz="1300" dirty="0" err="1">
                <a:solidFill>
                  <a:srgbClr val="000000"/>
                </a:solidFill>
                <a:effectLst/>
                <a:latin typeface="Times New Roman" panose="02020603050405020304" pitchFamily="18" charset="0"/>
                <a:ea typeface="Times New Roman" panose="02020603050405020304" pitchFamily="18" charset="0"/>
              </a:rPr>
              <a:t>đã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hỗ</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nhóm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tối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ưu</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hóa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quy</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trình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phát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triển</a:t>
            </a:r>
            <a:r>
              <a:rPr lang="en-US" sz="1300" dirty="0">
                <a:solidFill>
                  <a:srgbClr val="000000"/>
                </a:solidFill>
                <a:effectLst/>
                <a:latin typeface="Times New Roman" panose="02020603050405020304" pitchFamily="18" charset="0"/>
                <a:ea typeface="Times New Roman" panose="02020603050405020304" pitchFamily="18" charset="0"/>
              </a:rPr>
              <a:t>.</a:t>
            </a:r>
            <a:endParaRPr lang="vi-VN" sz="130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xem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container </a:t>
            </a:r>
            <a:r>
              <a:rPr lang="en-US" sz="1800" dirty="0" err="1">
                <a:solidFill>
                  <a:srgbClr val="000000"/>
                </a:solidFill>
                <a:effectLst/>
                <a:latin typeface="Times New Roman" panose="02020603050405020304" pitchFamily="18" charset="0"/>
                <a:ea typeface="Times New Roman" panose="02020603050405020304" pitchFamily="18" charset="0"/>
              </a:rPr>
              <a:t>hóa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rPr>
              <a:t> Docker,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nghĩa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tệp</a:t>
            </a:r>
            <a:r>
              <a:rPr lang="en-US" sz="1800" dirty="0">
                <a:solidFill>
                  <a:srgbClr val="000000"/>
                </a:solidFill>
                <a:effectLst/>
                <a:latin typeface="Times New Roman" panose="02020603050405020304" pitchFamily="18" charset="0"/>
                <a:ea typeface="Times New Roman" panose="02020603050405020304" pitchFamily="18" charset="0"/>
              </a:rPr>
              <a:t> docker-</a:t>
            </a:r>
            <a:r>
              <a:rPr lang="en-US" sz="1800" dirty="0" err="1">
                <a:solidFill>
                  <a:srgbClr val="000000"/>
                </a:solidFill>
                <a:effectLst/>
                <a:latin typeface="Times New Roman" panose="02020603050405020304" pitchFamily="18" charset="0"/>
                <a:ea typeface="Times New Roman" panose="02020603050405020304" pitchFamily="18" charset="0"/>
              </a:rPr>
              <a:t>compose.yaml</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ba</a:t>
            </a:r>
            <a:r>
              <a:rPr lang="en-US" sz="1800" dirty="0">
                <a:solidFill>
                  <a:srgbClr val="000000"/>
                </a:solidFill>
                <a:effectLst/>
                <a:latin typeface="Times New Roman" panose="02020603050405020304" pitchFamily="18" charset="0"/>
                <a:ea typeface="Times New Roman" panose="02020603050405020304" pitchFamily="18" charset="0"/>
              </a:rPr>
              <a:t> container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a:t>
            </a:r>
            <a:endParaRPr lang="vi-V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Client: </a:t>
            </a:r>
            <a:r>
              <a:rPr lang="en-US" sz="1800" spc="0" dirty="0" err="1">
                <a:solidFill>
                  <a:srgbClr val="000000"/>
                </a:solidFill>
                <a:effectLst/>
                <a:latin typeface="Times New Roman" panose="02020603050405020304" pitchFamily="18" charset="0"/>
                <a:ea typeface="Times New Roman" panose="02020603050405020304" pitchFamily="18" charset="0"/>
              </a:rPr>
              <a:t>Chạy</a:t>
            </a:r>
            <a:r>
              <a:rPr lang="en-US" sz="1800" spc="0" dirty="0">
                <a:solidFill>
                  <a:srgbClr val="000000"/>
                </a:solidFill>
                <a:effectLst/>
                <a:latin typeface="Times New Roman" panose="02020603050405020304" pitchFamily="18" charset="0"/>
                <a:ea typeface="Times New Roman" panose="02020603050405020304" pitchFamily="18" charset="0"/>
              </a:rPr>
              <a:t> React SPA </a:t>
            </a:r>
            <a:r>
              <a:rPr lang="en-US" sz="1800" spc="0" dirty="0" err="1">
                <a:solidFill>
                  <a:srgbClr val="000000"/>
                </a:solidFill>
                <a:effectLst/>
                <a:latin typeface="Times New Roman" panose="02020603050405020304" pitchFamily="18" charset="0"/>
                <a:ea typeface="Times New Roman" panose="02020603050405020304" pitchFamily="18" charset="0"/>
              </a:rPr>
              <a:t>với</a:t>
            </a:r>
            <a:r>
              <a:rPr lang="en-US" sz="1800" spc="0" dirty="0">
                <a:solidFill>
                  <a:srgbClr val="000000"/>
                </a:solidFill>
                <a:effectLst/>
                <a:latin typeface="Times New Roman" panose="02020603050405020304" pitchFamily="18" charset="0"/>
                <a:ea typeface="Times New Roman" panose="02020603050405020304" pitchFamily="18" charset="0"/>
              </a:rPr>
              <a:t> NGINX, </a:t>
            </a:r>
            <a:r>
              <a:rPr lang="en-US" sz="1800" spc="0" dirty="0" err="1">
                <a:solidFill>
                  <a:srgbClr val="000000"/>
                </a:solidFill>
                <a:effectLst/>
                <a:latin typeface="Times New Roman" panose="02020603050405020304" pitchFamily="18" charset="0"/>
                <a:ea typeface="Times New Roman" panose="02020603050405020304" pitchFamily="18" charset="0"/>
              </a:rPr>
              <a:t>phục</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vụ</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giao</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diện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người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dùng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truy</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cập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tại</a:t>
            </a:r>
            <a:r>
              <a:rPr lang="en-US" sz="1800" spc="0" dirty="0">
                <a:solidFill>
                  <a:srgbClr val="000000"/>
                </a:solidFill>
                <a:effectLst/>
                <a:latin typeface="Times New Roman" panose="02020603050405020304" pitchFamily="18" charset="0"/>
                <a:ea typeface="Times New Roman" panose="02020603050405020304" pitchFamily="18" charset="0"/>
              </a:rPr>
              <a:t> localhost:3000.</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Server: </a:t>
            </a:r>
            <a:r>
              <a:rPr lang="en-US" sz="1800" spc="0" dirty="0" err="1">
                <a:solidFill>
                  <a:srgbClr val="000000"/>
                </a:solidFill>
                <a:effectLst/>
                <a:latin typeface="Times New Roman" panose="02020603050405020304" pitchFamily="18" charset="0"/>
                <a:ea typeface="Times New Roman" panose="02020603050405020304" pitchFamily="18" charset="0"/>
              </a:rPr>
              <a:t>Chạy</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ExpressJS</a:t>
            </a:r>
            <a:r>
              <a:rPr lang="en-US" sz="1800" spc="0" dirty="0">
                <a:solidFill>
                  <a:srgbClr val="000000"/>
                </a:solidFill>
                <a:effectLst/>
                <a:latin typeface="Times New Roman" panose="02020603050405020304" pitchFamily="18" charset="0"/>
                <a:ea typeface="Times New Roman" panose="02020603050405020304" pitchFamily="18" charset="0"/>
              </a:rPr>
              <a:t> backend, </a:t>
            </a:r>
            <a:r>
              <a:rPr lang="en-US" sz="1800" spc="0" dirty="0" err="1">
                <a:solidFill>
                  <a:srgbClr val="000000"/>
                </a:solidFill>
                <a:effectLst/>
                <a:latin typeface="Times New Roman" panose="02020603050405020304" pitchFamily="18" charset="0"/>
                <a:ea typeface="Times New Roman" panose="02020603050405020304" pitchFamily="18" charset="0"/>
              </a:rPr>
              <a:t>xử</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lý</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các</a:t>
            </a:r>
            <a:r>
              <a:rPr lang="en-US" sz="1800" spc="0" dirty="0">
                <a:solidFill>
                  <a:srgbClr val="000000"/>
                </a:solidFill>
                <a:effectLst/>
                <a:latin typeface="Times New Roman" panose="02020603050405020304" pitchFamily="18" charset="0"/>
                <a:ea typeface="Times New Roman" panose="02020603050405020304" pitchFamily="18" charset="0"/>
              </a:rPr>
              <a:t> API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kết</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nối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với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cơ</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sở</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dữ</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liệu</a:t>
            </a:r>
            <a:r>
              <a:rPr lang="en-US" sz="1800" spc="0" dirty="0">
                <a:solidFill>
                  <a:srgbClr val="000000"/>
                </a:solidFill>
                <a:effectLst/>
                <a:latin typeface="Times New Roman" panose="02020603050405020304" pitchFamily="18" charset="0"/>
                <a:ea typeface="Times New Roman" panose="02020603050405020304" pitchFamily="18" charset="0"/>
              </a:rPr>
              <a: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Database: </a:t>
            </a:r>
            <a:r>
              <a:rPr lang="en-US" sz="1800" spc="0" dirty="0" err="1">
                <a:solidFill>
                  <a:srgbClr val="000000"/>
                </a:solidFill>
                <a:effectLst/>
                <a:latin typeface="Times New Roman" panose="02020603050405020304" pitchFamily="18" charset="0"/>
                <a:ea typeface="Times New Roman" panose="02020603050405020304" pitchFamily="18" charset="0"/>
              </a:rPr>
              <a:t>Chạy</a:t>
            </a:r>
            <a:r>
              <a:rPr lang="en-US" sz="1800" spc="0" dirty="0">
                <a:solidFill>
                  <a:srgbClr val="000000"/>
                </a:solidFill>
                <a:effectLst/>
                <a:latin typeface="Times New Roman" panose="02020603050405020304" pitchFamily="18" charset="0"/>
                <a:ea typeface="Times New Roman" panose="02020603050405020304" pitchFamily="18" charset="0"/>
              </a:rPr>
              <a:t> MySQL, </a:t>
            </a:r>
            <a:r>
              <a:rPr lang="en-US" sz="1800" spc="0" dirty="0" err="1">
                <a:solidFill>
                  <a:srgbClr val="000000"/>
                </a:solidFill>
                <a:effectLst/>
                <a:latin typeface="Times New Roman" panose="02020603050405020304" pitchFamily="18" charset="0"/>
                <a:ea typeface="Times New Roman" panose="02020603050405020304" pitchFamily="18" charset="0"/>
              </a:rPr>
              <a:t>lưu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trữ</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dữ</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liệu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hệ</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thống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như</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thông</a:t>
            </a:r>
            <a:r>
              <a:rPr lang="en-US" sz="1800" spc="0" dirty="0">
                <a:solidFill>
                  <a:srgbClr val="000000"/>
                </a:solidFill>
                <a:effectLst/>
                <a:latin typeface="Times New Roman" panose="02020603050405020304" pitchFamily="18" charset="0"/>
                <a:ea typeface="Times New Roman" panose="02020603050405020304" pitchFamily="18" charset="0"/>
              </a:rPr>
              <a:t> tin </a:t>
            </a:r>
            <a:r>
              <a:rPr lang="en-US" sz="1800" spc="0" dirty="0" err="1">
                <a:solidFill>
                  <a:srgbClr val="000000"/>
                </a:solidFill>
                <a:effectLst/>
                <a:latin typeface="Times New Roman" panose="02020603050405020304" pitchFamily="18" charset="0"/>
                <a:ea typeface="Times New Roman" panose="02020603050405020304" pitchFamily="18" charset="0"/>
              </a:rPr>
              <a:t>người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dùng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phim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suất</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chiếu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chuỗi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rạp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cụm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rạp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rạp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ghế</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ngồi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vé</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đơn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hàng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dưới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dạng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bảng</a:t>
            </a:r>
            <a:r>
              <a:rPr lang="en-US" sz="1800" spc="0" dirty="0">
                <a:solidFill>
                  <a:srgbClr val="000000"/>
                </a:solidFill>
                <a:effectLst/>
                <a:latin typeface="Times New Roman" panose="02020603050405020304" pitchFamily="18" charset="0"/>
                <a:ea typeface="Times New Roman" panose="02020603050405020304" pitchFamily="18" charset="0"/>
              </a:rPr>
              <a: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algn="l" fontAlgn="ctr"/>
            <a:r>
              <a:rPr lang="vi-VN" b="0" i="0" dirty="0">
                <a:solidFill>
                  <a:srgbClr val="001D35"/>
                </a:solidFill>
                <a:effectLst/>
                <a:latin typeface="Google Sans"/>
              </a:rPr>
              <a:t>Nginx (phát âm là "engine x") là một phần mềm máy chủ web, proxy ngược (reverse proxy), bộ cân bằng tải (load balancer), và bộ nhớ đệm HTTP mã nguồn mở. Nó nổi tiếng với hiệu suất cao, khả năng xử lý đồng thời nhiều kết nối và cấu hình đơn giản, đặc biệt phù hợp cho các trang web có lưu lượng truy cập lớn. </a:t>
            </a:r>
            <a:endParaRPr lang="vi-VN" b="0" i="0" dirty="0">
              <a:solidFill>
                <a:srgbClr val="0B57D0"/>
              </a:solidFill>
              <a:effectLst/>
              <a:latin typeface="Google Sans"/>
            </a:endParaRPr>
          </a:p>
          <a:p>
            <a:pPr algn="l"/>
            <a:r>
              <a:rPr lang="vi-VN" b="0" i="0" dirty="0">
                <a:solidFill>
                  <a:srgbClr val="001D35"/>
                </a:solidFill>
                <a:effectLst/>
                <a:latin typeface="Google Sans"/>
              </a:rPr>
              <a:t>Cụ thể hơn, Nginx có thể:</a:t>
            </a:r>
          </a:p>
          <a:p>
            <a:pPr algn="l">
              <a:buFont typeface="Arial" panose="020B0604020202020204" pitchFamily="34" charset="0"/>
              <a:buChar char="•"/>
            </a:pPr>
            <a:r>
              <a:rPr lang="vi-VN" b="1" i="0" dirty="0">
                <a:solidFill>
                  <a:srgbClr val="001D35"/>
                </a:solidFill>
                <a:effectLst/>
                <a:latin typeface="Google Sans"/>
              </a:rPr>
              <a:t>Hoạt động như một máy chủ web:</a:t>
            </a:r>
            <a:endParaRPr lang="vi-VN" b="0" i="0" dirty="0">
              <a:solidFill>
                <a:srgbClr val="001D35"/>
              </a:solidFill>
              <a:effectLst/>
              <a:latin typeface="Google Sans"/>
            </a:endParaRPr>
          </a:p>
          <a:p>
            <a:pPr algn="l" fontAlgn="ctr">
              <a:buFont typeface="Arial" panose="020B0604020202020204" pitchFamily="34" charset="0"/>
              <a:buChar char="•"/>
            </a:pPr>
            <a:r>
              <a:rPr lang="vi-VN" b="0" i="0" dirty="0">
                <a:solidFill>
                  <a:srgbClr val="545D7E"/>
                </a:solidFill>
                <a:effectLst/>
                <a:latin typeface="Google Sans"/>
              </a:rPr>
              <a:t>Phục vụ các tệp tĩnh (HTML, CSS, JavaScript, hình ảnh, v.v.) trực tiếp đến người dùng. </a:t>
            </a:r>
            <a:endParaRPr lang="vi-VN" b="0" i="0" dirty="0">
              <a:solidFill>
                <a:srgbClr val="0B57D0"/>
              </a:solidFill>
              <a:effectLst/>
              <a:latin typeface="Google Sans"/>
            </a:endParaRPr>
          </a:p>
          <a:p>
            <a:pPr algn="l">
              <a:buFont typeface="Arial" panose="020B0604020202020204" pitchFamily="34" charset="0"/>
              <a:buChar char="•"/>
            </a:pPr>
            <a:r>
              <a:rPr lang="vi-VN" b="1" i="0" dirty="0">
                <a:solidFill>
                  <a:srgbClr val="001D35"/>
                </a:solidFill>
                <a:effectLst/>
                <a:latin typeface="Google Sans"/>
              </a:rPr>
              <a:t>Đóng vai trò proxy ngược:</a:t>
            </a:r>
            <a:endParaRPr lang="vi-VN" b="0" i="0" dirty="0">
              <a:solidFill>
                <a:srgbClr val="001D35"/>
              </a:solidFill>
              <a:effectLst/>
              <a:latin typeface="Google Sans"/>
            </a:endParaRPr>
          </a:p>
          <a:p>
            <a:pPr algn="l" fontAlgn="ctr">
              <a:buFont typeface="Arial" panose="020B0604020202020204" pitchFamily="34" charset="0"/>
              <a:buChar char="•"/>
            </a:pPr>
            <a:r>
              <a:rPr lang="vi-VN" b="0" i="0" dirty="0">
                <a:solidFill>
                  <a:srgbClr val="545D7E"/>
                </a:solidFill>
                <a:effectLst/>
                <a:latin typeface="Google Sans"/>
              </a:rPr>
              <a:t>Chuyển tiếp các yêu cầu của người dùng đến một hoặc nhiều máy chủ ứng dụng khác, giúp tăng tốc độ và bảo mật cho các ứng dụng web. </a:t>
            </a:r>
            <a:endParaRPr lang="vi-VN" b="0" i="0" dirty="0">
              <a:solidFill>
                <a:srgbClr val="0B57D0"/>
              </a:solidFill>
              <a:effectLst/>
              <a:latin typeface="Google Sans"/>
            </a:endParaRPr>
          </a:p>
          <a:p>
            <a:pPr algn="l"/>
            <a:r>
              <a:rPr lang="vi-VN" b="1" i="0" dirty="0">
                <a:solidFill>
                  <a:srgbClr val="001D35"/>
                </a:solidFill>
                <a:effectLst/>
                <a:latin typeface="Google Sans"/>
              </a:rPr>
              <a:t>Cân bằng tải:</a:t>
            </a:r>
            <a:endParaRPr lang="vi-VN" b="0" i="0" dirty="0">
              <a:solidFill>
                <a:srgbClr val="001D35"/>
              </a:solidFill>
              <a:effectLst/>
              <a:latin typeface="Google Sans"/>
            </a:endParaRPr>
          </a:p>
          <a:p>
            <a:pPr algn="l"/>
            <a:r>
              <a:rPr lang="vi-VN" b="0" i="0" dirty="0">
                <a:solidFill>
                  <a:srgbClr val="545D7E"/>
                </a:solidFill>
                <a:effectLst/>
                <a:latin typeface="Google Sans"/>
              </a:rPr>
              <a:t>Phân phối lưu lượng truy cập đến nhiều máy chủ, đảm bảo hiệu suất ổn định và khả năng chịu tải cao cho hệ thống. </a:t>
            </a:r>
          </a:p>
          <a:p>
            <a:endParaRPr lang="en-US" dirty="0"/>
          </a:p>
        </p:txBody>
      </p:sp>
    </p:spTree>
    <p:extLst>
      <p:ext uri="{BB962C8B-B14F-4D97-AF65-F5344CB8AC3E}">
        <p14:creationId xmlns:p14="http://schemas.microsoft.com/office/powerpoint/2010/main" val="247157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Mô hình Waterfall và Agile là hai phương pháp phát triển phần mềm phổ biến. </a:t>
            </a:r>
            <a:br>
              <a:rPr lang="en-US" dirty="0">
                <a:effectLst/>
              </a:rPr>
            </a:br>
            <a:r>
              <a:rPr lang="vi-VN" b="1" dirty="0" err="1">
                <a:effectLst/>
              </a:rPr>
              <a:t>Waterfall</a:t>
            </a:r>
            <a:r>
              <a:rPr lang="en-US" b="1" dirty="0">
                <a:effectLst/>
              </a:rPr>
              <a:t> :</a:t>
            </a:r>
            <a:r>
              <a:rPr lang="vi-VN" b="1" dirty="0">
                <a:effectLst/>
              </a:rPr>
              <a:t> </a:t>
            </a:r>
            <a:r>
              <a:rPr lang="vi-VN" dirty="0">
                <a:effectLst/>
              </a:rPr>
              <a:t>là quy trình tuyến tính, thực hiện tuần tự các giai đoạn (yêu cầu, thiết kế, triển khai, kiểm thử) mà không quay </a:t>
            </a:r>
            <a:r>
              <a:rPr lang="vi-VN" dirty="0" err="1">
                <a:effectLst/>
              </a:rPr>
              <a:t>lại</a:t>
            </a:r>
            <a:r>
              <a:rPr lang="en-US" dirty="0">
                <a:effectLst/>
              </a:rPr>
              <a:t>)</a:t>
            </a:r>
            <a:r>
              <a:rPr lang="vi-VN" dirty="0">
                <a:effectLst/>
              </a:rPr>
              <a:t>. </a:t>
            </a:r>
            <a:br>
              <a:rPr lang="en-US" dirty="0">
                <a:effectLst/>
              </a:rPr>
            </a:br>
            <a:r>
              <a:rPr lang="vi-VN" b="1" dirty="0" err="1">
                <a:effectLst/>
              </a:rPr>
              <a:t>Agile</a:t>
            </a:r>
            <a:r>
              <a:rPr lang="en-US" b="1" dirty="0">
                <a:effectLst/>
              </a:rPr>
              <a:t> :</a:t>
            </a:r>
            <a:r>
              <a:rPr lang="vi-VN" b="1" dirty="0">
                <a:effectLst/>
              </a:rPr>
              <a:t> </a:t>
            </a:r>
            <a:r>
              <a:rPr lang="vi-VN" dirty="0">
                <a:effectLst/>
              </a:rPr>
              <a:t>tập trung vào phát triển lặp qua các chu kỳ ngắn (sprint), linh hoạt điều chỉnh theo phản hồi. Dự án hệ thống đặt vé áp dụng Agile do tính linh hoạt, chia thành sprint ngắn, giúp bổ sung chức năng (tìm kiếm phim, quản lý admin) dựa trên phản hồi thực tế và yêu </a:t>
            </a:r>
            <a:r>
              <a:rPr lang="vi-VN" dirty="0" err="1">
                <a:effectLst/>
              </a:rPr>
              <a:t>cầu</a:t>
            </a:r>
            <a:r>
              <a:rPr lang="vi-VN" dirty="0">
                <a:effectLst/>
              </a:rPr>
              <a:t>.</a:t>
            </a:r>
            <a:endParaRPr lang="en-US" dirty="0">
              <a:effectLst/>
            </a:endParaRPr>
          </a:p>
          <a:p>
            <a:r>
              <a:rPr lang="en-US" b="1" dirty="0">
                <a:effectLst/>
              </a:rPr>
              <a:t>Scrum</a:t>
            </a:r>
            <a:r>
              <a:rPr lang="en-US" dirty="0">
                <a:effectLst/>
              </a:rPr>
              <a:t> : </a:t>
            </a:r>
            <a:r>
              <a:rPr lang="en-US" dirty="0" err="1">
                <a:effectLst/>
              </a:rPr>
              <a:t>là</a:t>
            </a:r>
            <a:r>
              <a:rPr lang="en-US" dirty="0">
                <a:effectLst/>
              </a:rPr>
              <a:t> framework </a:t>
            </a:r>
            <a:r>
              <a:rPr lang="en-US" dirty="0" err="1">
                <a:effectLst/>
              </a:rPr>
              <a:t>cụ</a:t>
            </a:r>
            <a:r>
              <a:rPr lang="en-US" dirty="0">
                <a:effectLst/>
              </a:rPr>
              <a:t> </a:t>
            </a:r>
            <a:r>
              <a:rPr lang="en-US" dirty="0" err="1">
                <a:effectLst/>
              </a:rPr>
              <a:t>thể</a:t>
            </a:r>
            <a:r>
              <a:rPr lang="en-US" dirty="0">
                <a:effectLst/>
              </a:rPr>
              <a:t> </a:t>
            </a:r>
            <a:r>
              <a:rPr lang="en-US" dirty="0" err="1">
                <a:effectLst/>
              </a:rPr>
              <a:t>để</a:t>
            </a:r>
            <a:r>
              <a:rPr lang="en-US" dirty="0">
                <a:effectLst/>
              </a:rPr>
              <a:t> </a:t>
            </a:r>
            <a:r>
              <a:rPr lang="en-US" dirty="0" err="1">
                <a:effectLst/>
              </a:rPr>
              <a:t>thực</a:t>
            </a:r>
            <a:r>
              <a:rPr lang="en-US" dirty="0">
                <a:effectLst/>
              </a:rPr>
              <a:t> </a:t>
            </a:r>
            <a:r>
              <a:rPr lang="en-US" dirty="0" err="1">
                <a:effectLst/>
              </a:rPr>
              <a:t>hiện</a:t>
            </a:r>
            <a:r>
              <a:rPr lang="en-US" dirty="0">
                <a:effectLst/>
              </a:rPr>
              <a:t> Agile</a:t>
            </a:r>
            <a:endParaRPr lang="vi-VN" dirty="0">
              <a:effectLst/>
            </a:endParaRPr>
          </a:p>
        </p:txBody>
      </p:sp>
    </p:spTree>
    <p:extLst>
      <p:ext uri="{BB962C8B-B14F-4D97-AF65-F5344CB8AC3E}">
        <p14:creationId xmlns:p14="http://schemas.microsoft.com/office/powerpoint/2010/main" val="385578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Sprint chia rõ ràng theo mục tiêu phát triển. Mỗi Sprint có story cụ thể, ví dụ Sprint 1 tập trung hoàn thiện đăng nhập và giao diện cơ bản. Có thể trình bày thêm ảnh chụp Jira </a:t>
            </a:r>
            <a:r>
              <a:rPr lang="vi-VN" dirty="0" err="1"/>
              <a:t>backlog</a:t>
            </a:r>
            <a:r>
              <a:rPr lang="vi-VN" dirty="0"/>
              <a: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99396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effectLst/>
            </a:endParaRPr>
          </a:p>
        </p:txBody>
      </p:sp>
    </p:spTree>
    <p:extLst>
      <p:ext uri="{BB962C8B-B14F-4D97-AF65-F5344CB8AC3E}">
        <p14:creationId xmlns:p14="http://schemas.microsoft.com/office/powerpoint/2010/main" val="102470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Hệ thống hỗ trợ người dùng tra cứu – đặt vé thuận tiện. Đồng thời giúp các rạp phim quản lý hiệu quả hơn. Đây là hướng phát triển tất yếu trong kỷ nguyên công nghệ.</a:t>
            </a:r>
          </a:p>
          <a:p>
            <a:endParaRPr lang="vi-VN" dirty="0"/>
          </a:p>
        </p:txBody>
      </p:sp>
    </p:spTree>
    <p:extLst>
      <p:ext uri="{BB962C8B-B14F-4D97-AF65-F5344CB8AC3E}">
        <p14:creationId xmlns:p14="http://schemas.microsoft.com/office/powerpoint/2010/main" val="337483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effectLst/>
            </a:endParaRPr>
          </a:p>
        </p:txBody>
      </p:sp>
    </p:spTree>
    <p:extLst>
      <p:ext uri="{BB962C8B-B14F-4D97-AF65-F5344CB8AC3E}">
        <p14:creationId xmlns:p14="http://schemas.microsoft.com/office/powerpoint/2010/main" val="358766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8290" algn="just">
              <a:lnSpc>
                <a:spcPct val="150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xem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phim</a:t>
            </a:r>
            <a:r>
              <a:rPr lang="en-US" sz="1800" dirty="0">
                <a:solidFill>
                  <a:srgbClr val="000000"/>
                </a:solidFill>
                <a:effectLst/>
                <a:latin typeface="Times New Roman" panose="02020603050405020304" pitchFamily="18" charset="0"/>
                <a:ea typeface="Times New Roman" panose="02020603050405020304" pitchFamily="18" charset="0"/>
              </a:rPr>
              <a:t>":</a:t>
            </a:r>
            <a:endParaRPr lang="vi-V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Postman: </a:t>
            </a:r>
            <a:r>
              <a:rPr lang="en-US" sz="1800" spc="0" dirty="0" err="1">
                <a:solidFill>
                  <a:srgbClr val="000000"/>
                </a:solidFill>
                <a:effectLst/>
                <a:latin typeface="Times New Roman" panose="02020603050405020304" pitchFamily="18" charset="0"/>
                <a:ea typeface="Times New Roman" panose="02020603050405020304" pitchFamily="18" charset="0"/>
              </a:rPr>
              <a:t>Sử</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dụng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để</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kiểm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thử</a:t>
            </a:r>
            <a:r>
              <a:rPr lang="en-US" sz="1800" spc="0" dirty="0">
                <a:solidFill>
                  <a:srgbClr val="000000"/>
                </a:solidFill>
                <a:effectLst/>
                <a:latin typeface="Times New Roman" panose="02020603050405020304" pitchFamily="18" charset="0"/>
                <a:ea typeface="Times New Roman" panose="02020603050405020304" pitchFamily="18" charset="0"/>
              </a:rPr>
              <a:t> API, bao </a:t>
            </a:r>
            <a:r>
              <a:rPr lang="en-US" sz="1800" spc="0" dirty="0" err="1">
                <a:solidFill>
                  <a:srgbClr val="000000"/>
                </a:solidFill>
                <a:effectLst/>
                <a:latin typeface="Times New Roman" panose="02020603050405020304" pitchFamily="18" charset="0"/>
                <a:ea typeface="Times New Roman" panose="02020603050405020304" pitchFamily="18" charset="0"/>
              </a:rPr>
              <a:t>gồm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các</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yêu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cầu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như</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đăng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nhập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lấy</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danh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sách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phim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các</a:t>
            </a:r>
            <a:r>
              <a:rPr lang="en-US" sz="1800" spc="0" dirty="0">
                <a:solidFill>
                  <a:srgbClr val="000000"/>
                </a:solidFill>
                <a:effectLst/>
                <a:latin typeface="Times New Roman" panose="02020603050405020304" pitchFamily="18" charset="0"/>
                <a:ea typeface="Times New Roman" panose="02020603050405020304" pitchFamily="18" charset="0"/>
              </a:rPr>
              <a:t> endpoint </a:t>
            </a:r>
            <a:r>
              <a:rPr lang="en-US" sz="1800" spc="0" dirty="0" err="1">
                <a:solidFill>
                  <a:srgbClr val="000000"/>
                </a:solidFill>
                <a:effectLst/>
                <a:latin typeface="Times New Roman" panose="02020603050405020304" pitchFamily="18" charset="0"/>
                <a:ea typeface="Times New Roman" panose="02020603050405020304" pitchFamily="18" charset="0"/>
              </a:rPr>
              <a:t>khác</a:t>
            </a:r>
            <a:r>
              <a:rPr lang="en-US" sz="1800" spc="0" dirty="0">
                <a:solidFill>
                  <a:srgbClr val="000000"/>
                </a:solidFill>
                <a:effectLst/>
                <a:latin typeface="Times New Roman" panose="02020603050405020304" pitchFamily="18" charset="0"/>
                <a:ea typeface="Times New Roman" panose="02020603050405020304" pitchFamily="18" charset="0"/>
              </a:rPr>
              <a: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GitHub Actions: </a:t>
            </a:r>
            <a:r>
              <a:rPr lang="en-US" sz="1800" spc="0" dirty="0" err="1">
                <a:solidFill>
                  <a:srgbClr val="000000"/>
                </a:solidFill>
                <a:effectLst/>
                <a:latin typeface="Times New Roman" panose="02020603050405020304" pitchFamily="18" charset="0"/>
                <a:ea typeface="Times New Roman" panose="02020603050405020304" pitchFamily="18" charset="0"/>
              </a:rPr>
              <a:t>Tích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hợp</a:t>
            </a:r>
            <a:r>
              <a:rPr lang="en-US" sz="1800" spc="0" dirty="0">
                <a:solidFill>
                  <a:srgbClr val="000000"/>
                </a:solidFill>
                <a:effectLst/>
                <a:latin typeface="Times New Roman" panose="02020603050405020304" pitchFamily="18" charset="0"/>
                <a:ea typeface="Times New Roman" panose="02020603050405020304" pitchFamily="18" charset="0"/>
              </a:rPr>
              <a:t> CI (Continuous Integration) </a:t>
            </a:r>
            <a:r>
              <a:rPr lang="en-US" sz="1800" spc="0" dirty="0" err="1">
                <a:solidFill>
                  <a:srgbClr val="000000"/>
                </a:solidFill>
                <a:effectLst/>
                <a:latin typeface="Times New Roman" panose="02020603050405020304" pitchFamily="18" charset="0"/>
                <a:ea typeface="Times New Roman" panose="02020603050405020304" pitchFamily="18" charset="0"/>
              </a:rPr>
              <a:t>để</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tự</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động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kiểm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thử</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triển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khai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đảm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bảo</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mã</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nguồn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ổn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định</a:t>
            </a:r>
            <a:r>
              <a:rPr lang="en-US" sz="1800" spc="0" dirty="0">
                <a:solidFill>
                  <a:srgbClr val="000000"/>
                </a:solidFill>
                <a:effectLst/>
                <a:latin typeface="Times New Roman" panose="02020603050405020304" pitchFamily="18" charset="0"/>
                <a:ea typeface="Times New Roman" panose="02020603050405020304" pitchFamily="18" charset="0"/>
              </a:rPr>
              <a:t> qua </a:t>
            </a:r>
            <a:r>
              <a:rPr lang="en-US" sz="1800" spc="0" dirty="0" err="1">
                <a:solidFill>
                  <a:srgbClr val="000000"/>
                </a:solidFill>
                <a:effectLst/>
                <a:latin typeface="Times New Roman" panose="02020603050405020304" pitchFamily="18" charset="0"/>
                <a:ea typeface="Times New Roman" panose="02020603050405020304" pitchFamily="18" charset="0"/>
              </a:rPr>
              <a:t>từng</a:t>
            </a:r>
            <a:r>
              <a:rPr lang="en-US" sz="1800" spc="0" dirty="0">
                <a:solidFill>
                  <a:srgbClr val="000000"/>
                </a:solidFill>
                <a:effectLst/>
                <a:latin typeface="Times New Roman" panose="02020603050405020304" pitchFamily="18" charset="0"/>
                <a:ea typeface="Times New Roman" panose="02020603050405020304" pitchFamily="18" charset="0"/>
              </a:rPr>
              <a:t> commit.</a:t>
            </a:r>
            <a:endParaRPr lang="vi-VN" sz="1800" spc="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955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8290" algn="just">
              <a:lnSpc>
                <a:spcPct val="150000"/>
              </a:lnSpc>
              <a:spcBef>
                <a:spcPts val="600"/>
              </a:spcBef>
              <a:spcAft>
                <a:spcPts val="600"/>
              </a:spcAft>
            </a:pP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vé</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xem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phim</a:t>
            </a:r>
            <a:r>
              <a:rPr lang="en-US" sz="1800" dirty="0">
                <a:solidFill>
                  <a:srgbClr val="000000"/>
                </a:solidFill>
                <a:effectLst/>
                <a:latin typeface="Times New Roman" panose="02020603050405020304" pitchFamily="18" charset="0"/>
                <a:ea typeface="Times New Roman" panose="02020603050405020304" pitchFamily="18" charset="0"/>
              </a:rPr>
              <a:t>":</a:t>
            </a:r>
            <a:endParaRPr lang="vi-VN" sz="18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Postman: </a:t>
            </a:r>
            <a:r>
              <a:rPr lang="en-US" sz="1800" spc="0" dirty="0" err="1">
                <a:solidFill>
                  <a:srgbClr val="000000"/>
                </a:solidFill>
                <a:effectLst/>
                <a:latin typeface="Times New Roman" panose="02020603050405020304" pitchFamily="18" charset="0"/>
                <a:ea typeface="Times New Roman" panose="02020603050405020304" pitchFamily="18" charset="0"/>
              </a:rPr>
              <a:t>Sử</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dụng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để</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kiểm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thử</a:t>
            </a:r>
            <a:r>
              <a:rPr lang="en-US" sz="1800" spc="0" dirty="0">
                <a:solidFill>
                  <a:srgbClr val="000000"/>
                </a:solidFill>
                <a:effectLst/>
                <a:latin typeface="Times New Roman" panose="02020603050405020304" pitchFamily="18" charset="0"/>
                <a:ea typeface="Times New Roman" panose="02020603050405020304" pitchFamily="18" charset="0"/>
              </a:rPr>
              <a:t> API, bao </a:t>
            </a:r>
            <a:r>
              <a:rPr lang="en-US" sz="1800" spc="0" dirty="0" err="1">
                <a:solidFill>
                  <a:srgbClr val="000000"/>
                </a:solidFill>
                <a:effectLst/>
                <a:latin typeface="Times New Roman" panose="02020603050405020304" pitchFamily="18" charset="0"/>
                <a:ea typeface="Times New Roman" panose="02020603050405020304" pitchFamily="18" charset="0"/>
              </a:rPr>
              <a:t>gồm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các</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yêu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cầu</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như</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đăng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nhập</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lấy</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danh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sách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phim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các</a:t>
            </a:r>
            <a:r>
              <a:rPr lang="en-US" sz="1800" spc="0" dirty="0">
                <a:solidFill>
                  <a:srgbClr val="000000"/>
                </a:solidFill>
                <a:effectLst/>
                <a:latin typeface="Times New Roman" panose="02020603050405020304" pitchFamily="18" charset="0"/>
                <a:ea typeface="Times New Roman" panose="02020603050405020304" pitchFamily="18" charset="0"/>
              </a:rPr>
              <a:t> endpoint </a:t>
            </a:r>
            <a:r>
              <a:rPr lang="en-US" sz="1800" spc="0" dirty="0" err="1">
                <a:solidFill>
                  <a:srgbClr val="000000"/>
                </a:solidFill>
                <a:effectLst/>
                <a:latin typeface="Times New Roman" panose="02020603050405020304" pitchFamily="18" charset="0"/>
                <a:ea typeface="Times New Roman" panose="02020603050405020304" pitchFamily="18" charset="0"/>
              </a:rPr>
              <a:t>khác</a:t>
            </a:r>
            <a:r>
              <a:rPr lang="en-US" sz="1800" spc="0" dirty="0">
                <a:solidFill>
                  <a:srgbClr val="000000"/>
                </a:solidFill>
                <a:effectLst/>
                <a:latin typeface="Times New Roman" panose="02020603050405020304" pitchFamily="18" charset="0"/>
                <a:ea typeface="Times New Roman" panose="02020603050405020304" pitchFamily="18" charset="0"/>
              </a:rPr>
              <a:t>.</a:t>
            </a:r>
            <a:endParaRPr lang="vi-VN"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GitHub Actions: </a:t>
            </a:r>
            <a:r>
              <a:rPr lang="en-US" sz="1800" spc="0" dirty="0" err="1">
                <a:solidFill>
                  <a:srgbClr val="000000"/>
                </a:solidFill>
                <a:effectLst/>
                <a:latin typeface="Times New Roman" panose="02020603050405020304" pitchFamily="18" charset="0"/>
                <a:ea typeface="Times New Roman" panose="02020603050405020304" pitchFamily="18" charset="0"/>
              </a:rPr>
              <a:t>Tích</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hợp</a:t>
            </a:r>
            <a:r>
              <a:rPr lang="en-US" sz="1800" spc="0" dirty="0">
                <a:solidFill>
                  <a:srgbClr val="000000"/>
                </a:solidFill>
                <a:effectLst/>
                <a:latin typeface="Times New Roman" panose="02020603050405020304" pitchFamily="18" charset="0"/>
                <a:ea typeface="Times New Roman" panose="02020603050405020304" pitchFamily="18" charset="0"/>
              </a:rPr>
              <a:t> CI (Continuous Integration) </a:t>
            </a:r>
            <a:r>
              <a:rPr lang="en-US" sz="1800" spc="0" dirty="0" err="1">
                <a:solidFill>
                  <a:srgbClr val="000000"/>
                </a:solidFill>
                <a:effectLst/>
                <a:latin typeface="Times New Roman" panose="02020603050405020304" pitchFamily="18" charset="0"/>
                <a:ea typeface="Times New Roman" panose="02020603050405020304" pitchFamily="18" charset="0"/>
              </a:rPr>
              <a:t>để</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tự</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động</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kiểm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thử</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và</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triển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khai</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đảm</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bảo</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mã</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nguồn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ổn</a:t>
            </a:r>
            <a:r>
              <a:rPr lang="en-US" sz="1800" spc="0" dirty="0">
                <a:solidFill>
                  <a:srgbClr val="000000"/>
                </a:solidFill>
                <a:effectLst/>
                <a:latin typeface="Times New Roman" panose="02020603050405020304" pitchFamily="18" charset="0"/>
                <a:ea typeface="Times New Roman" panose="02020603050405020304" pitchFamily="18" charset="0"/>
              </a:rPr>
              <a:t> </a:t>
            </a:r>
            <a:r>
              <a:rPr lang="en-US" sz="1800" spc="0" dirty="0" err="1">
                <a:solidFill>
                  <a:srgbClr val="000000"/>
                </a:solidFill>
                <a:effectLst/>
                <a:latin typeface="Times New Roman" panose="02020603050405020304" pitchFamily="18" charset="0"/>
                <a:ea typeface="Times New Roman" panose="02020603050405020304" pitchFamily="18" charset="0"/>
              </a:rPr>
              <a:t>định</a:t>
            </a:r>
            <a:r>
              <a:rPr lang="en-US" sz="1800" spc="0" dirty="0">
                <a:solidFill>
                  <a:srgbClr val="000000"/>
                </a:solidFill>
                <a:effectLst/>
                <a:latin typeface="Times New Roman" panose="02020603050405020304" pitchFamily="18" charset="0"/>
                <a:ea typeface="Times New Roman" panose="02020603050405020304" pitchFamily="18" charset="0"/>
              </a:rPr>
              <a:t> qua </a:t>
            </a:r>
            <a:r>
              <a:rPr lang="en-US" sz="1800" spc="0" dirty="0" err="1">
                <a:solidFill>
                  <a:srgbClr val="000000"/>
                </a:solidFill>
                <a:effectLst/>
                <a:latin typeface="Times New Roman" panose="02020603050405020304" pitchFamily="18" charset="0"/>
                <a:ea typeface="Times New Roman" panose="02020603050405020304" pitchFamily="18" charset="0"/>
              </a:rPr>
              <a:t>từng</a:t>
            </a:r>
            <a:r>
              <a:rPr lang="en-US" sz="1800" spc="0" dirty="0">
                <a:solidFill>
                  <a:srgbClr val="000000"/>
                </a:solidFill>
                <a:effectLst/>
                <a:latin typeface="Times New Roman" panose="02020603050405020304" pitchFamily="18" charset="0"/>
                <a:ea typeface="Times New Roman" panose="02020603050405020304" pitchFamily="18" charset="0"/>
              </a:rPr>
              <a:t> commit.</a:t>
            </a: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endParaRPr lang="en-US" sz="18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endParaRPr lang="en-US" sz="1800" spc="0" dirty="0">
              <a:solidFill>
                <a:srgbClr val="000000"/>
              </a:solidFill>
              <a:effectLst/>
              <a:latin typeface="Times New Roman" panose="02020603050405020304" pitchFamily="18" charset="0"/>
              <a:ea typeface="Times New Roman" panose="02020603050405020304" pitchFamily="18" charset="0"/>
            </a:endParaRPr>
          </a:p>
          <a:p>
            <a:pPr marL="0" lvl="0" indent="0" algn="just">
              <a:lnSpc>
                <a:spcPct val="150000"/>
              </a:lnSpc>
              <a:spcBef>
                <a:spcPts val="600"/>
              </a:spcBef>
              <a:spcAft>
                <a:spcPts val="600"/>
              </a:spcAft>
              <a:buFont typeface="Times New Roman" panose="02020603050405020304" pitchFamily="18" charset="0"/>
              <a:buNone/>
              <a:tabLst>
                <a:tab pos="270510" algn="l"/>
              </a:tabLst>
            </a:pPr>
            <a:r>
              <a:rPr lang="en-US" sz="1800" spc="0" dirty="0">
                <a:solidFill>
                  <a:srgbClr val="000000"/>
                </a:solidFill>
                <a:effectLst/>
                <a:latin typeface="Times New Roman" panose="02020603050405020304" pitchFamily="18" charset="0"/>
                <a:ea typeface="Times New Roman" panose="02020603050405020304" pitchFamily="18" charset="0"/>
              </a:rPr>
              <a:t>- </a:t>
            </a:r>
            <a:r>
              <a:rPr lang="vi-VN" sz="2800" b="1" i="0" dirty="0" err="1">
                <a:solidFill>
                  <a:srgbClr val="DFE2E7"/>
                </a:solidFill>
                <a:effectLst/>
                <a:latin typeface="SegoeuiPc"/>
              </a:rPr>
              <a:t>Token</a:t>
            </a:r>
            <a:r>
              <a:rPr lang="vi-VN" sz="2800" b="1" i="0" dirty="0">
                <a:solidFill>
                  <a:srgbClr val="DFE2E7"/>
                </a:solidFill>
                <a:effectLst/>
                <a:latin typeface="SegoeuiPc"/>
              </a:rPr>
              <a:t> </a:t>
            </a:r>
            <a:r>
              <a:rPr lang="vi-VN" sz="2800" b="1" i="0" dirty="0" err="1">
                <a:solidFill>
                  <a:srgbClr val="DFE2E7"/>
                </a:solidFill>
                <a:effectLst/>
                <a:latin typeface="SegoeuiPc"/>
              </a:rPr>
              <a:t>được</a:t>
            </a:r>
            <a:r>
              <a:rPr lang="vi-VN" sz="2800" b="1" i="0" dirty="0">
                <a:solidFill>
                  <a:srgbClr val="DFE2E7"/>
                </a:solidFill>
                <a:effectLst/>
                <a:latin typeface="SegoeuiPc"/>
              </a:rPr>
              <a:t> </a:t>
            </a:r>
            <a:r>
              <a:rPr lang="vi-VN" sz="2800" b="1" i="0" dirty="0" err="1">
                <a:solidFill>
                  <a:srgbClr val="DFE2E7"/>
                </a:solidFill>
                <a:effectLst/>
                <a:latin typeface="SegoeuiPc"/>
              </a:rPr>
              <a:t>tạo</a:t>
            </a:r>
            <a:r>
              <a:rPr lang="vi-VN" sz="2800" b="1" i="0" dirty="0">
                <a:solidFill>
                  <a:srgbClr val="DFE2E7"/>
                </a:solidFill>
                <a:effectLst/>
                <a:latin typeface="SegoeuiPc"/>
              </a:rPr>
              <a:t> ra </a:t>
            </a:r>
            <a:r>
              <a:rPr lang="vi-VN" sz="2800" b="1" i="0" dirty="0" err="1">
                <a:solidFill>
                  <a:srgbClr val="DFE2E7"/>
                </a:solidFill>
                <a:effectLst/>
                <a:latin typeface="SegoeuiPc"/>
              </a:rPr>
              <a:t>nhờ</a:t>
            </a:r>
            <a:r>
              <a:rPr lang="vi-VN" sz="2800" b="1" i="0" dirty="0">
                <a:solidFill>
                  <a:srgbClr val="DFE2E7"/>
                </a:solidFill>
                <a:effectLst/>
                <a:latin typeface="SegoeuiPc"/>
              </a:rPr>
              <a:t> thư </a:t>
            </a:r>
            <a:r>
              <a:rPr lang="vi-VN" sz="2800" b="1" i="0" dirty="0" err="1">
                <a:solidFill>
                  <a:srgbClr val="DFE2E7"/>
                </a:solidFill>
                <a:effectLst/>
                <a:latin typeface="SegoeuiPc"/>
              </a:rPr>
              <a:t>viện</a:t>
            </a:r>
            <a:r>
              <a:rPr lang="vi-VN" sz="2800" b="1" i="0" dirty="0">
                <a:solidFill>
                  <a:srgbClr val="DFE2E7"/>
                </a:solidFill>
                <a:effectLst/>
                <a:latin typeface="SegoeuiPc"/>
              </a:rPr>
              <a:t> </a:t>
            </a:r>
            <a:r>
              <a:rPr lang="vi-VN" sz="2800" b="1" i="0" dirty="0" err="1">
                <a:solidFill>
                  <a:srgbClr val="DFE2E7"/>
                </a:solidFill>
                <a:effectLst/>
                <a:latin typeface="SegoeuiPc"/>
              </a:rPr>
              <a:t>jsonwebtoken</a:t>
            </a:r>
            <a:r>
              <a:rPr lang="vi-VN" sz="2800" b="1" i="0" dirty="0">
                <a:solidFill>
                  <a:srgbClr val="DFE2E7"/>
                </a:solidFill>
                <a:effectLst/>
                <a:latin typeface="SegoeuiPc"/>
              </a:rPr>
              <a:t> (JWT), </a:t>
            </a:r>
            <a:r>
              <a:rPr lang="vi-VN" sz="2800" b="1" i="0" dirty="0" err="1">
                <a:solidFill>
                  <a:srgbClr val="DFE2E7"/>
                </a:solidFill>
                <a:effectLst/>
                <a:latin typeface="SegoeuiPc"/>
              </a:rPr>
              <a:t>cụ</a:t>
            </a:r>
            <a:r>
              <a:rPr lang="vi-VN" sz="2800" b="1" i="0" dirty="0">
                <a:solidFill>
                  <a:srgbClr val="DFE2E7"/>
                </a:solidFill>
                <a:effectLst/>
                <a:latin typeface="SegoeuiPc"/>
              </a:rPr>
              <a:t> </a:t>
            </a:r>
            <a:r>
              <a:rPr lang="vi-VN" sz="2800" b="1" i="0" dirty="0" err="1">
                <a:solidFill>
                  <a:srgbClr val="DFE2E7"/>
                </a:solidFill>
                <a:effectLst/>
                <a:latin typeface="SegoeuiPc"/>
              </a:rPr>
              <a:t>thể</a:t>
            </a:r>
            <a:r>
              <a:rPr lang="vi-VN" sz="2800" b="1" i="0" dirty="0">
                <a:solidFill>
                  <a:srgbClr val="DFE2E7"/>
                </a:solidFill>
                <a:effectLst/>
                <a:latin typeface="SegoeuiPc"/>
              </a:rPr>
              <a:t> </a:t>
            </a:r>
            <a:r>
              <a:rPr lang="vi-VN" sz="2800" b="1" i="0" dirty="0" err="1">
                <a:solidFill>
                  <a:srgbClr val="DFE2E7"/>
                </a:solidFill>
                <a:effectLst/>
                <a:latin typeface="SegoeuiPc"/>
              </a:rPr>
              <a:t>là</a:t>
            </a:r>
            <a:r>
              <a:rPr lang="vi-VN" sz="2800" b="1" i="0" dirty="0">
                <a:solidFill>
                  <a:srgbClr val="DFE2E7"/>
                </a:solidFill>
                <a:effectLst/>
                <a:latin typeface="SegoeuiPc"/>
              </a:rPr>
              <a:t> </a:t>
            </a:r>
            <a:r>
              <a:rPr lang="vi-VN" sz="2800" b="1" i="0" dirty="0" err="1">
                <a:solidFill>
                  <a:srgbClr val="DFE2E7"/>
                </a:solidFill>
                <a:effectLst/>
                <a:latin typeface="SegoeuiPc"/>
              </a:rPr>
              <a:t>dùng</a:t>
            </a:r>
            <a:r>
              <a:rPr lang="vi-VN" sz="2800" b="1" i="0" dirty="0">
                <a:solidFill>
                  <a:srgbClr val="DFE2E7"/>
                </a:solidFill>
                <a:effectLst/>
                <a:latin typeface="SegoeuiPc"/>
              </a:rPr>
              <a:t> </a:t>
            </a:r>
            <a:r>
              <a:rPr lang="vi-VN" sz="2800" b="1" i="0" dirty="0" err="1">
                <a:solidFill>
                  <a:srgbClr val="DFE2E7"/>
                </a:solidFill>
                <a:effectLst/>
                <a:latin typeface="SegoeuiPc"/>
              </a:rPr>
              <a:t>hàm</a:t>
            </a:r>
            <a:r>
              <a:rPr lang="vi-VN" sz="2800" b="1" i="0" dirty="0">
                <a:solidFill>
                  <a:srgbClr val="DFE2E7"/>
                </a:solidFill>
                <a:effectLst/>
                <a:latin typeface="SegoeuiPc"/>
              </a:rPr>
              <a:t> </a:t>
            </a:r>
            <a:r>
              <a:rPr lang="vi-VN" sz="2800" b="1" i="0" dirty="0" err="1">
                <a:solidFill>
                  <a:srgbClr val="DFE2E7"/>
                </a:solidFill>
                <a:effectLst/>
                <a:latin typeface="SegoeuiPc"/>
              </a:rPr>
              <a:t>jwt.sign</a:t>
            </a:r>
            <a:r>
              <a:rPr lang="vi-VN" sz="2800" b="1" i="0" dirty="0">
                <a:solidFill>
                  <a:srgbClr val="DFE2E7"/>
                </a:solidFill>
                <a:effectLst/>
                <a:latin typeface="SegoeuiPc"/>
              </a:rPr>
              <a:t>() </a:t>
            </a:r>
            <a:r>
              <a:rPr lang="vi-VN" sz="2800" b="1" i="0" dirty="0" err="1">
                <a:solidFill>
                  <a:srgbClr val="DFE2E7"/>
                </a:solidFill>
                <a:effectLst/>
                <a:latin typeface="SegoeuiPc"/>
              </a:rPr>
              <a:t>và</a:t>
            </a:r>
            <a:r>
              <a:rPr lang="vi-VN" sz="2800" b="1" i="0" dirty="0">
                <a:solidFill>
                  <a:srgbClr val="DFE2E7"/>
                </a:solidFill>
                <a:effectLst/>
                <a:latin typeface="SegoeuiPc"/>
              </a:rPr>
              <a:t> </a:t>
            </a:r>
            <a:r>
              <a:rPr lang="vi-VN" sz="2800" b="1" i="0" dirty="0" err="1">
                <a:solidFill>
                  <a:srgbClr val="DFE2E7"/>
                </a:solidFill>
                <a:effectLst/>
                <a:latin typeface="SegoeuiPc"/>
              </a:rPr>
              <a:t>một</a:t>
            </a:r>
            <a:r>
              <a:rPr lang="vi-VN" sz="2800" b="1" i="0" dirty="0">
                <a:solidFill>
                  <a:srgbClr val="DFE2E7"/>
                </a:solidFill>
                <a:effectLst/>
                <a:latin typeface="SegoeuiPc"/>
              </a:rPr>
              <a:t> </a:t>
            </a:r>
            <a:r>
              <a:rPr lang="vi-VN" sz="2800" b="1" i="0" dirty="0" err="1">
                <a:solidFill>
                  <a:srgbClr val="DFE2E7"/>
                </a:solidFill>
                <a:effectLst/>
                <a:latin typeface="SegoeuiPc"/>
              </a:rPr>
              <a:t>chuỗi</a:t>
            </a:r>
            <a:r>
              <a:rPr lang="vi-VN" sz="2800" b="1" i="0" dirty="0">
                <a:solidFill>
                  <a:srgbClr val="DFE2E7"/>
                </a:solidFill>
                <a:effectLst/>
                <a:latin typeface="SegoeuiPc"/>
              </a:rPr>
              <a:t> </a:t>
            </a:r>
            <a:r>
              <a:rPr lang="vi-VN" sz="2800" b="1" i="0" dirty="0" err="1">
                <a:solidFill>
                  <a:srgbClr val="DFE2E7"/>
                </a:solidFill>
                <a:effectLst/>
                <a:latin typeface="SegoeuiPc"/>
              </a:rPr>
              <a:t>bí</a:t>
            </a:r>
            <a:r>
              <a:rPr lang="vi-VN" sz="2800" b="1" i="0" dirty="0">
                <a:solidFill>
                  <a:srgbClr val="DFE2E7"/>
                </a:solidFill>
                <a:effectLst/>
                <a:latin typeface="SegoeuiPc"/>
              </a:rPr>
              <a:t> </a:t>
            </a:r>
            <a:r>
              <a:rPr lang="vi-VN" sz="2800" b="1" i="0" dirty="0" err="1">
                <a:solidFill>
                  <a:srgbClr val="DFE2E7"/>
                </a:solidFill>
                <a:effectLst/>
                <a:latin typeface="SegoeuiPc"/>
              </a:rPr>
              <a:t>mật</a:t>
            </a:r>
            <a:r>
              <a:rPr lang="vi-VN" sz="2800" b="1" i="0" dirty="0">
                <a:solidFill>
                  <a:srgbClr val="DFE2E7"/>
                </a:solidFill>
                <a:effectLst/>
                <a:latin typeface="SegoeuiPc"/>
              </a:rPr>
              <a:t> (SECRET_KEY) </a:t>
            </a:r>
            <a:r>
              <a:rPr lang="vi-VN" sz="2800" b="1" i="0" dirty="0" err="1">
                <a:solidFill>
                  <a:srgbClr val="DFE2E7"/>
                </a:solidFill>
                <a:effectLst/>
                <a:latin typeface="SegoeuiPc"/>
              </a:rPr>
              <a:t>để</a:t>
            </a:r>
            <a:r>
              <a:rPr lang="vi-VN" sz="2800" b="1" i="0" dirty="0">
                <a:solidFill>
                  <a:srgbClr val="DFE2E7"/>
                </a:solidFill>
                <a:effectLst/>
                <a:latin typeface="SegoeuiPc"/>
              </a:rPr>
              <a:t> </a:t>
            </a:r>
            <a:r>
              <a:rPr lang="vi-VN" sz="2800" b="1" i="0" dirty="0" err="1">
                <a:solidFill>
                  <a:srgbClr val="DFE2E7"/>
                </a:solidFill>
                <a:effectLst/>
                <a:latin typeface="SegoeuiPc"/>
              </a:rPr>
              <a:t>mã</a:t>
            </a:r>
            <a:r>
              <a:rPr lang="vi-VN" sz="2800" b="1" i="0" dirty="0">
                <a:solidFill>
                  <a:srgbClr val="DFE2E7"/>
                </a:solidFill>
                <a:effectLst/>
                <a:latin typeface="SegoeuiPc"/>
              </a:rPr>
              <a:t> </a:t>
            </a:r>
            <a:r>
              <a:rPr lang="vi-VN" sz="2800" b="1" i="0" dirty="0" err="1">
                <a:solidFill>
                  <a:srgbClr val="DFE2E7"/>
                </a:solidFill>
                <a:effectLst/>
                <a:latin typeface="SegoeuiPc"/>
              </a:rPr>
              <a:t>hóa</a:t>
            </a:r>
            <a:r>
              <a:rPr lang="vi-VN" sz="2800" b="1" i="0" dirty="0">
                <a:solidFill>
                  <a:srgbClr val="DFE2E7"/>
                </a:solidFill>
                <a:effectLst/>
                <a:latin typeface="SegoeuiPc"/>
              </a:rPr>
              <a:t> </a:t>
            </a:r>
            <a:r>
              <a:rPr lang="vi-VN" sz="2800" b="1" i="0" dirty="0" err="1">
                <a:solidFill>
                  <a:srgbClr val="DFE2E7"/>
                </a:solidFill>
                <a:effectLst/>
                <a:latin typeface="SegoeuiPc"/>
              </a:rPr>
              <a:t>dữ</a:t>
            </a:r>
            <a:r>
              <a:rPr lang="vi-VN" sz="2800" b="1" i="0" dirty="0">
                <a:solidFill>
                  <a:srgbClr val="DFE2E7"/>
                </a:solidFill>
                <a:effectLst/>
                <a:latin typeface="SegoeuiPc"/>
              </a:rPr>
              <a:t> </a:t>
            </a:r>
            <a:r>
              <a:rPr lang="vi-VN" sz="2800" b="1" i="0" dirty="0" err="1">
                <a:solidFill>
                  <a:srgbClr val="DFE2E7"/>
                </a:solidFill>
                <a:effectLst/>
                <a:latin typeface="SegoeuiPc"/>
              </a:rPr>
              <a:t>liệu</a:t>
            </a:r>
            <a:r>
              <a:rPr lang="vi-VN" sz="2800" b="1" i="0" dirty="0">
                <a:solidFill>
                  <a:srgbClr val="DFE2E7"/>
                </a:solidFill>
                <a:effectLst/>
                <a:latin typeface="SegoeuiPc"/>
              </a:rPr>
              <a:t> </a:t>
            </a:r>
            <a:r>
              <a:rPr lang="vi-VN" sz="2800" b="1" i="0" dirty="0" err="1">
                <a:solidFill>
                  <a:srgbClr val="DFE2E7"/>
                </a:solidFill>
                <a:effectLst/>
                <a:latin typeface="SegoeuiPc"/>
              </a:rPr>
              <a:t>người</a:t>
            </a:r>
            <a:r>
              <a:rPr lang="vi-VN" sz="2800" b="1" i="0" dirty="0">
                <a:solidFill>
                  <a:srgbClr val="DFE2E7"/>
                </a:solidFill>
                <a:effectLst/>
                <a:latin typeface="SegoeuiPc"/>
              </a:rPr>
              <a:t> </a:t>
            </a:r>
            <a:r>
              <a:rPr lang="vi-VN" sz="2800" b="1" i="0" dirty="0" err="1">
                <a:solidFill>
                  <a:srgbClr val="DFE2E7"/>
                </a:solidFill>
                <a:effectLst/>
                <a:latin typeface="SegoeuiPc"/>
              </a:rPr>
              <a:t>dùng</a:t>
            </a:r>
            <a:r>
              <a:rPr lang="vi-VN" sz="2800" b="1" i="0" dirty="0">
                <a:solidFill>
                  <a:srgbClr val="DFE2E7"/>
                </a:solidFill>
                <a:effectLst/>
                <a:latin typeface="SegoeuiPc"/>
              </a:rPr>
              <a:t> </a:t>
            </a:r>
            <a:r>
              <a:rPr lang="vi-VN" sz="2800" b="1" i="0" dirty="0" err="1">
                <a:solidFill>
                  <a:srgbClr val="DFE2E7"/>
                </a:solidFill>
                <a:effectLst/>
                <a:latin typeface="SegoeuiPc"/>
              </a:rPr>
              <a:t>thành</a:t>
            </a:r>
            <a:r>
              <a:rPr lang="vi-VN" sz="2800" b="1" i="0" dirty="0">
                <a:solidFill>
                  <a:srgbClr val="DFE2E7"/>
                </a:solidFill>
                <a:effectLst/>
                <a:latin typeface="SegoeuiPc"/>
              </a:rPr>
              <a:t> </a:t>
            </a:r>
            <a:r>
              <a:rPr lang="vi-VN" sz="2800" b="1" i="0" dirty="0" err="1">
                <a:solidFill>
                  <a:srgbClr val="DFE2E7"/>
                </a:solidFill>
                <a:effectLst/>
                <a:latin typeface="SegoeuiPc"/>
              </a:rPr>
              <a:t>một</a:t>
            </a:r>
            <a:r>
              <a:rPr lang="vi-VN" sz="2800" b="1" i="0" dirty="0">
                <a:solidFill>
                  <a:srgbClr val="DFE2E7"/>
                </a:solidFill>
                <a:effectLst/>
                <a:latin typeface="SegoeuiPc"/>
              </a:rPr>
              <a:t> </a:t>
            </a:r>
            <a:r>
              <a:rPr lang="vi-VN" sz="2800" b="1" i="0" dirty="0" err="1">
                <a:solidFill>
                  <a:srgbClr val="DFE2E7"/>
                </a:solidFill>
                <a:effectLst/>
                <a:latin typeface="SegoeuiPc"/>
              </a:rPr>
              <a:t>chuỗi</a:t>
            </a:r>
            <a:r>
              <a:rPr lang="vi-VN" sz="2800" b="1" i="0" dirty="0">
                <a:solidFill>
                  <a:srgbClr val="DFE2E7"/>
                </a:solidFill>
                <a:effectLst/>
                <a:latin typeface="SegoeuiPc"/>
              </a:rPr>
              <a:t> </a:t>
            </a:r>
            <a:r>
              <a:rPr lang="vi-VN" sz="2800" b="1" i="0" dirty="0" err="1">
                <a:solidFill>
                  <a:srgbClr val="DFE2E7"/>
                </a:solidFill>
                <a:effectLst/>
                <a:latin typeface="SegoeuiPc"/>
              </a:rPr>
              <a:t>token</a:t>
            </a:r>
            <a:r>
              <a:rPr lang="vi-VN" sz="2800" b="1" i="0" dirty="0">
                <a:solidFill>
                  <a:srgbClr val="DFE2E7"/>
                </a:solidFill>
                <a:effectLst/>
                <a:latin typeface="SegoeuiPc"/>
              </a:rPr>
              <a:t> an </a:t>
            </a:r>
            <a:r>
              <a:rPr lang="vi-VN" sz="2800" b="1" i="0" dirty="0" err="1">
                <a:solidFill>
                  <a:srgbClr val="DFE2E7"/>
                </a:solidFill>
                <a:effectLst/>
                <a:latin typeface="SegoeuiPc"/>
              </a:rPr>
              <a:t>toàn</a:t>
            </a:r>
            <a:r>
              <a:rPr lang="vi-VN" sz="2800" b="1" i="0" dirty="0">
                <a:solidFill>
                  <a:srgbClr val="DFE2E7"/>
                </a:solidFill>
                <a:effectLst/>
                <a:latin typeface="SegoeuiPc"/>
              </a:rPr>
              <a:t>.</a:t>
            </a:r>
            <a:endParaRPr lang="vi-VN" sz="1800" b="1" spc="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1527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spcBef>
                <a:spcPts val="600"/>
              </a:spcBef>
              <a:spcAft>
                <a:spcPts val="600"/>
              </a:spcAft>
              <a:buFont typeface="Times New Roman" panose="02020603050405020304" pitchFamily="18" charset="0"/>
              <a:buAutoNum type="arabicPeriod"/>
            </a:pPr>
            <a:r>
              <a:rPr lang="en-US" sz="1300" b="1" dirty="0" err="1">
                <a:solidFill>
                  <a:srgbClr val="000000"/>
                </a:solidFill>
                <a:effectLst/>
                <a:latin typeface="Times New Roman" panose="02020603050405020304" pitchFamily="18" charset="0"/>
              </a:rPr>
              <a:t>Kết</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quả</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đạt</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được</a:t>
            </a:r>
            <a:endParaRPr lang="vi-VN" sz="1300" b="1" dirty="0">
              <a:solidFill>
                <a:srgbClr val="000000"/>
              </a:solidFill>
              <a:effectLst/>
              <a:latin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b="1" spc="0" dirty="0" err="1">
                <a:solidFill>
                  <a:srgbClr val="000000"/>
                </a:solidFill>
                <a:effectLst/>
                <a:latin typeface="Times New Roman" panose="02020603050405020304" pitchFamily="18" charset="0"/>
                <a:ea typeface="Times New Roman" panose="02020603050405020304" pitchFamily="18" charset="0"/>
              </a:rPr>
              <a:t>Xây</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dựng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hoàn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chỉnh</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một</a:t>
            </a:r>
            <a:r>
              <a:rPr lang="en-US" sz="1300" b="1" spc="0" dirty="0">
                <a:solidFill>
                  <a:srgbClr val="000000"/>
                </a:solidFill>
                <a:effectLst/>
                <a:latin typeface="Times New Roman" panose="02020603050405020304" pitchFamily="18" charset="0"/>
                <a:ea typeface="Times New Roman" panose="02020603050405020304" pitchFamily="18" charset="0"/>
              </a:rPr>
              <a:t> website </a:t>
            </a:r>
            <a:r>
              <a:rPr lang="en-US" sz="1300" b="1" spc="0" dirty="0" err="1">
                <a:solidFill>
                  <a:srgbClr val="000000"/>
                </a:solidFill>
                <a:effectLst/>
                <a:latin typeface="Times New Roman" panose="02020603050405020304" pitchFamily="18" charset="0"/>
                <a:ea typeface="Times New Roman" panose="02020603050405020304" pitchFamily="18" charset="0"/>
              </a:rPr>
              <a:t>đặt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vé</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xem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phim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với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chức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chính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xem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danh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phim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suất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chiếu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chọn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ghế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đặt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vé</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thanh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toán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dõi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lịch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đặt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vé</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cạnh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đó</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còn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hỗ</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quản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lý</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người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dùng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quản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lý</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phim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suất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chiếu</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rạp</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chiếu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kê</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doanh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từng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thời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điểm</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Ứng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cron</a:t>
            </a:r>
            <a:r>
              <a:rPr lang="en-US" sz="1300" spc="0" dirty="0">
                <a:solidFill>
                  <a:srgbClr val="000000"/>
                </a:solidFill>
                <a:effectLst/>
                <a:latin typeface="Times New Roman" panose="02020603050405020304" pitchFamily="18" charset="0"/>
                <a:ea typeface="Times New Roman" panose="02020603050405020304" pitchFamily="18" charset="0"/>
              </a:rPr>
              <a:t> job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xóa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suất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chiếu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thời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gian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phép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đặt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vé</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Điều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này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giúp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luôn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nhật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dữ</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thị</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giảm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tải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truy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vấn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cần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cải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thiện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tổng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thể</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b="1" spc="0" dirty="0" err="1">
                <a:solidFill>
                  <a:srgbClr val="000000"/>
                </a:solidFill>
                <a:effectLst/>
                <a:latin typeface="Times New Roman" panose="02020603050405020304" pitchFamily="18" charset="0"/>
                <a:ea typeface="Times New Roman" panose="02020603050405020304" pitchFamily="18" charset="0"/>
              </a:rPr>
              <a:t>Thiết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kế</a:t>
            </a:r>
            <a:r>
              <a:rPr lang="en-US" sz="1300" b="1" spc="0" dirty="0">
                <a:solidFill>
                  <a:srgbClr val="000000"/>
                </a:solidFill>
                <a:effectLst/>
                <a:latin typeface="Times New Roman" panose="02020603050405020304" pitchFamily="18" charset="0"/>
                <a:ea typeface="Times New Roman" panose="02020603050405020304" pitchFamily="18" charset="0"/>
              </a:rPr>
              <a:t> UI/UX </a:t>
            </a:r>
            <a:r>
              <a:rPr lang="en-US" sz="1300" b="1" spc="0" dirty="0" err="1">
                <a:solidFill>
                  <a:srgbClr val="000000"/>
                </a:solidFill>
                <a:effectLst/>
                <a:latin typeface="Times New Roman" panose="02020603050405020304" pitchFamily="18" charset="0"/>
                <a:ea typeface="Times New Roman" panose="02020603050405020304" pitchFamily="18" charset="0"/>
              </a:rPr>
              <a:t>bằng</a:t>
            </a:r>
            <a:r>
              <a:rPr lang="en-US" sz="1300" b="1" spc="0" dirty="0">
                <a:solidFill>
                  <a:srgbClr val="000000"/>
                </a:solidFill>
                <a:effectLst/>
                <a:latin typeface="Times New Roman" panose="02020603050405020304" pitchFamily="18" charset="0"/>
                <a:ea typeface="Times New Roman" panose="02020603050405020304" pitchFamily="18" charset="0"/>
              </a:rPr>
              <a:t> Figma, </a:t>
            </a:r>
            <a:r>
              <a:rPr lang="en-US" sz="1300" b="1" spc="0" dirty="0" err="1">
                <a:solidFill>
                  <a:srgbClr val="000000"/>
                </a:solidFill>
                <a:effectLst/>
                <a:latin typeface="Times New Roman" panose="02020603050405020304" pitchFamily="18" charset="0"/>
                <a:ea typeface="Times New Roman" panose="02020603050405020304" pitchFamily="18" charset="0"/>
              </a:rPr>
              <a:t>bám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sát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trải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nghiệm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người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dùng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thực</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tế</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triển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khai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thành</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công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trên</a:t>
            </a:r>
            <a:r>
              <a:rPr lang="en-US" sz="1300" b="1" spc="0" dirty="0">
                <a:solidFill>
                  <a:srgbClr val="000000"/>
                </a:solidFill>
                <a:effectLst/>
                <a:latin typeface="Times New Roman" panose="02020603050405020304" pitchFamily="18" charset="0"/>
                <a:ea typeface="Times New Roman" panose="02020603050405020304" pitchFamily="18" charset="0"/>
              </a:rPr>
              <a:t> frontend </a:t>
            </a:r>
            <a:r>
              <a:rPr lang="en-US" sz="1300" b="1" spc="0" dirty="0" err="1">
                <a:solidFill>
                  <a:srgbClr val="000000"/>
                </a:solidFill>
                <a:effectLst/>
                <a:latin typeface="Times New Roman" panose="02020603050405020304" pitchFamily="18" charset="0"/>
                <a:ea typeface="Times New Roman" panose="02020603050405020304" pitchFamily="18" charset="0"/>
              </a:rPr>
              <a:t>bằng</a:t>
            </a:r>
            <a:r>
              <a:rPr lang="en-US" sz="1300" b="1" spc="0" dirty="0">
                <a:solidFill>
                  <a:srgbClr val="000000"/>
                </a:solidFill>
                <a:effectLst/>
                <a:latin typeface="Times New Roman" panose="02020603050405020304" pitchFamily="18" charset="0"/>
                <a:ea typeface="Times New Roman" panose="02020603050405020304" pitchFamily="18" charset="0"/>
              </a:rPr>
              <a:t> React </a:t>
            </a:r>
            <a:r>
              <a:rPr lang="en-US" sz="1300" b="1" spc="0" dirty="0" err="1">
                <a:solidFill>
                  <a:srgbClr val="000000"/>
                </a:solidFill>
                <a:effectLst/>
                <a:latin typeface="Times New Roman" panose="02020603050405020304" pitchFamily="18" charset="0"/>
                <a:ea typeface="Times New Roman" panose="02020603050405020304" pitchFamily="18" charset="0"/>
              </a:rPr>
              <a:t>và</a:t>
            </a:r>
            <a:r>
              <a:rPr lang="en-US" sz="1300" b="1" spc="0" dirty="0">
                <a:solidFill>
                  <a:srgbClr val="000000"/>
                </a:solidFill>
                <a:effectLst/>
                <a:latin typeface="Times New Roman" panose="02020603050405020304" pitchFamily="18" charset="0"/>
                <a:ea typeface="Times New Roman" panose="02020603050405020304" pitchFamily="18" charset="0"/>
              </a:rPr>
              <a:t> Tailwind CSS.</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b="1" spc="0" dirty="0" err="1">
                <a:solidFill>
                  <a:srgbClr val="000000"/>
                </a:solidFill>
                <a:effectLst/>
                <a:latin typeface="Times New Roman" panose="02020603050405020304" pitchFamily="18" charset="0"/>
                <a:ea typeface="Times New Roman" panose="02020603050405020304" pitchFamily="18" charset="0"/>
              </a:rPr>
              <a:t>Xây</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dựng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và</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triển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khai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kiến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trúc</a:t>
            </a:r>
            <a:r>
              <a:rPr lang="en-US" sz="1300" b="1" spc="0" dirty="0">
                <a:solidFill>
                  <a:srgbClr val="000000"/>
                </a:solidFill>
                <a:effectLst/>
                <a:latin typeface="Times New Roman" panose="02020603050405020304" pitchFamily="18" charset="0"/>
                <a:ea typeface="Times New Roman" panose="02020603050405020304" pitchFamily="18" charset="0"/>
              </a:rPr>
              <a:t> RESTful API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rõ</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ràng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giữa</a:t>
            </a:r>
            <a:r>
              <a:rPr lang="en-US" sz="1300" spc="0" dirty="0">
                <a:solidFill>
                  <a:srgbClr val="000000"/>
                </a:solidFill>
                <a:effectLst/>
                <a:latin typeface="Times New Roman" panose="02020603050405020304" pitchFamily="18" charset="0"/>
                <a:ea typeface="Times New Roman" panose="02020603050405020304" pitchFamily="18" charset="0"/>
              </a:rPr>
              <a:t> client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server.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API </a:t>
            </a:r>
            <a:r>
              <a:rPr lang="en-US" sz="1300" spc="0" dirty="0" err="1">
                <a:solidFill>
                  <a:srgbClr val="000000"/>
                </a:solidFill>
                <a:effectLst/>
                <a:latin typeface="Times New Roman" panose="02020603050405020304" pitchFamily="18" charset="0"/>
                <a:ea typeface="Times New Roman" panose="02020603050405020304" pitchFamily="18" charset="0"/>
              </a:rPr>
              <a:t>được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kiểm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a:solidFill>
                  <a:srgbClr val="000000"/>
                </a:solidFill>
                <a:effectLst/>
                <a:latin typeface="Times New Roman" panose="02020603050405020304" pitchFamily="18" charset="0"/>
                <a:ea typeface="Times New Roman" panose="02020603050405020304" pitchFamily="18" charset="0"/>
              </a:rPr>
              <a:t>Postman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được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tự</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động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sinh</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tài</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liệu</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với</a:t>
            </a:r>
            <a:r>
              <a:rPr lang="en-US" sz="1300" b="1" spc="0" dirty="0">
                <a:solidFill>
                  <a:srgbClr val="000000"/>
                </a:solidFill>
                <a:effectLst/>
                <a:latin typeface="Times New Roman" panose="02020603050405020304" pitchFamily="18" charset="0"/>
                <a:ea typeface="Times New Roman" panose="02020603050405020304" pitchFamily="18" charset="0"/>
              </a:rPr>
              <a:t> Swagger</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hỗ</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mở</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rộng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bảo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sau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này</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b="1" spc="0" dirty="0" err="1">
                <a:solidFill>
                  <a:srgbClr val="000000"/>
                </a:solidFill>
                <a:effectLst/>
                <a:latin typeface="Times New Roman" panose="02020603050405020304" pitchFamily="18" charset="0"/>
                <a:ea typeface="Times New Roman" panose="02020603050405020304" pitchFamily="18" charset="0"/>
              </a:rPr>
              <a:t>Áp</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dụng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mô</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hình</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phát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triển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phần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mềm</a:t>
            </a:r>
            <a:r>
              <a:rPr lang="en-US" sz="1300" b="1" spc="0" dirty="0">
                <a:solidFill>
                  <a:srgbClr val="000000"/>
                </a:solidFill>
                <a:effectLst/>
                <a:latin typeface="Times New Roman" panose="02020603050405020304" pitchFamily="18" charset="0"/>
                <a:ea typeface="Times New Roman" panose="02020603050405020304" pitchFamily="18" charset="0"/>
              </a:rPr>
              <a:t> Agile/Scrum</a:t>
            </a:r>
            <a:r>
              <a:rPr lang="en-US" sz="1300" spc="0" dirty="0">
                <a:solidFill>
                  <a:srgbClr val="000000"/>
                </a:solidFill>
                <a:effectLst/>
                <a:latin typeface="Times New Roman" panose="02020603050405020304" pitchFamily="18" charset="0"/>
                <a:ea typeface="Times New Roman" panose="02020603050405020304" pitchFamily="18" charset="0"/>
              </a:rPr>
              <a:t>, chia </a:t>
            </a:r>
            <a:r>
              <a:rPr lang="en-US" sz="1300" spc="0" dirty="0" err="1">
                <a:solidFill>
                  <a:srgbClr val="000000"/>
                </a:solidFill>
                <a:effectLst/>
                <a:latin typeface="Times New Roman" panose="02020603050405020304" pitchFamily="18" charset="0"/>
                <a:ea typeface="Times New Roman" panose="02020603050405020304" pitchFamily="18" charset="0"/>
              </a:rPr>
              <a:t>công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các</a:t>
            </a:r>
            <a:r>
              <a:rPr lang="en-US" sz="1300" b="1" spc="0" dirty="0">
                <a:solidFill>
                  <a:srgbClr val="000000"/>
                </a:solidFill>
                <a:effectLst/>
                <a:latin typeface="Times New Roman" panose="02020603050405020304" pitchFamily="18" charset="0"/>
                <a:ea typeface="Times New Roman" panose="02020603050405020304" pitchFamily="18" charset="0"/>
              </a:rPr>
              <a:t> sprint </a:t>
            </a:r>
            <a:r>
              <a:rPr lang="en-US" sz="1300" b="1" spc="0" dirty="0" err="1">
                <a:solidFill>
                  <a:srgbClr val="000000"/>
                </a:solidFill>
                <a:effectLst/>
                <a:latin typeface="Times New Roman" panose="02020603050405020304" pitchFamily="18" charset="0"/>
                <a:ea typeface="Times New Roman" panose="02020603050405020304" pitchFamily="18" charset="0"/>
              </a:rPr>
              <a:t>rõ</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ràng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a:solidFill>
                  <a:srgbClr val="000000"/>
                </a:solidFill>
                <a:effectLst/>
                <a:latin typeface="Times New Roman" panose="02020603050405020304" pitchFamily="18" charset="0"/>
                <a:ea typeface="Times New Roman" panose="02020603050405020304" pitchFamily="18" charset="0"/>
              </a:rPr>
              <a:t>Jira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phân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dõi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tiến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nhật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trạng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thái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từng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nhiệm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vụ</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một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minh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giữa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thành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trong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nhóm</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b="1" spc="0" dirty="0" err="1">
                <a:solidFill>
                  <a:srgbClr val="000000"/>
                </a:solidFill>
                <a:effectLst/>
                <a:latin typeface="Times New Roman" panose="02020603050405020304" pitchFamily="18" charset="0"/>
                <a:ea typeface="Times New Roman" panose="02020603050405020304" pitchFamily="18" charset="0"/>
              </a:rPr>
              <a:t>Nâng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cao</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kỹ</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năng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làm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việc</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nhóm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và</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sử</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dụng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công</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cụ</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hỗ</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trợ</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phát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triển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phần</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mềm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Git/GitHub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nguồn</a:t>
            </a:r>
            <a:r>
              <a:rPr lang="en-US" sz="1300" spc="0" dirty="0">
                <a:solidFill>
                  <a:srgbClr val="000000"/>
                </a:solidFill>
                <a:effectLst/>
                <a:latin typeface="Times New Roman" panose="02020603050405020304" pitchFamily="18" charset="0"/>
                <a:ea typeface="Times New Roman" panose="02020603050405020304" pitchFamily="18" charset="0"/>
              </a:rPr>
              <a:t>, Jira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Postman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kiểm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thử</a:t>
            </a:r>
            <a:r>
              <a:rPr lang="en-US" sz="1300" spc="0" dirty="0">
                <a:solidFill>
                  <a:srgbClr val="000000"/>
                </a:solidFill>
                <a:effectLst/>
                <a:latin typeface="Times New Roman" panose="02020603050405020304" pitchFamily="18" charset="0"/>
                <a:ea typeface="Times New Roman" panose="02020603050405020304" pitchFamily="18" charset="0"/>
              </a:rPr>
              <a:t> API, Swagger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tài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kỹ</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thuật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Figma </a:t>
            </a:r>
            <a:r>
              <a:rPr lang="en-US" sz="1300" spc="0" dirty="0" err="1">
                <a:solidFill>
                  <a:srgbClr val="000000"/>
                </a:solidFill>
                <a:effectLst/>
                <a:latin typeface="Times New Roman" panose="02020603050405020304" pitchFamily="18" charset="0"/>
                <a:ea typeface="Times New Roman" panose="02020603050405020304" pitchFamily="18" charset="0"/>
              </a:rPr>
              <a:t>cho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diện</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742950" lvl="1" indent="-285750">
              <a:lnSpc>
                <a:spcPct val="150000"/>
              </a:lnSpc>
              <a:spcBef>
                <a:spcPts val="600"/>
              </a:spcBef>
              <a:spcAft>
                <a:spcPts val="600"/>
              </a:spcAft>
              <a:buFont typeface="Times New Roman" panose="02020603050405020304" pitchFamily="18" charset="0"/>
              <a:buAutoNum type="arabicPeriod"/>
            </a:pPr>
            <a:r>
              <a:rPr lang="en-US" sz="1300" b="1" dirty="0" err="1">
                <a:solidFill>
                  <a:srgbClr val="000000"/>
                </a:solidFill>
                <a:effectLst/>
                <a:latin typeface="Times New Roman" panose="02020603050405020304" pitchFamily="18" charset="0"/>
              </a:rPr>
              <a:t>Khó</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khăn</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gặp</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phải</a:t>
            </a:r>
            <a:endParaRPr lang="vi-VN" sz="1300" b="1" dirty="0">
              <a:solidFill>
                <a:srgbClr val="000000"/>
              </a:solidFill>
              <a:effectLst/>
              <a:latin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Chưa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khai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được</a:t>
            </a:r>
            <a:r>
              <a:rPr lang="en-US" sz="1300" spc="0" dirty="0">
                <a:solidFill>
                  <a:srgbClr val="000000"/>
                </a:solidFill>
                <a:effectLst/>
                <a:latin typeface="Times New Roman" panose="02020603050405020304" pitchFamily="18" charset="0"/>
                <a:ea typeface="Times New Roman" panose="02020603050405020304" pitchFamily="18" charset="0"/>
              </a:rPr>
              <a:t> CI/CD </a:t>
            </a:r>
            <a:r>
              <a:rPr lang="en-US" sz="1300" spc="0" dirty="0" err="1">
                <a:solidFill>
                  <a:srgbClr val="000000"/>
                </a:solidFill>
                <a:effectLst/>
                <a:latin typeface="Times New Roman" panose="02020603050405020304" pitchFamily="18" charset="0"/>
                <a:ea typeface="Times New Roman" panose="02020603050405020304" pitchFamily="18" charset="0"/>
              </a:rPr>
              <a:t>trên</a:t>
            </a:r>
            <a:r>
              <a:rPr lang="en-US" sz="1300" spc="0" dirty="0">
                <a:solidFill>
                  <a:srgbClr val="000000"/>
                </a:solidFill>
                <a:effectLst/>
                <a:latin typeface="Times New Roman" panose="02020603050405020304" pitchFamily="18" charset="0"/>
                <a:ea typeface="Times New Roman" panose="02020603050405020304" pitchFamily="18" charset="0"/>
              </a:rPr>
              <a:t> GitHub Action </a:t>
            </a:r>
            <a:r>
              <a:rPr lang="en-US" sz="1300" spc="0" dirty="0" err="1">
                <a:solidFill>
                  <a:srgbClr val="000000"/>
                </a:solidFill>
                <a:effectLst/>
                <a:latin typeface="Times New Roman" panose="02020603050405020304" pitchFamily="18" charset="0"/>
                <a:ea typeface="Times New Roman" panose="02020603050405020304" pitchFamily="18" charset="0"/>
              </a:rPr>
              <a:t>hoặc</a:t>
            </a:r>
            <a:r>
              <a:rPr lang="en-US" sz="1300" spc="0" dirty="0">
                <a:solidFill>
                  <a:srgbClr val="000000"/>
                </a:solidFill>
                <a:effectLst/>
                <a:latin typeface="Times New Roman" panose="02020603050405020304" pitchFamily="18" charset="0"/>
                <a:ea typeface="Times New Roman" panose="02020603050405020304" pitchFamily="18" charset="0"/>
              </a:rPr>
              <a:t> cloud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AWS.</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Chưa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có</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nhiều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nghiệm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xây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dựng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một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đặt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vé</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hoàn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chỉnh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cũng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full-stack, </a:t>
            </a:r>
            <a:r>
              <a:rPr lang="en-US" sz="1300" spc="0" dirty="0" err="1">
                <a:solidFill>
                  <a:srgbClr val="000000"/>
                </a:solidFill>
                <a:effectLst/>
                <a:latin typeface="Times New Roman" panose="02020603050405020304" pitchFamily="18" charset="0"/>
                <a:ea typeface="Times New Roman" panose="02020603050405020304" pitchFamily="18" charset="0"/>
              </a:rPr>
              <a:t>giao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tiếp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giữa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viên</a:t>
            </a:r>
            <a:r>
              <a:rPr lang="en-US" sz="1300" spc="0" dirty="0">
                <a:solidFill>
                  <a:srgbClr val="000000"/>
                </a:solidFill>
                <a:effectLst/>
                <a:latin typeface="Times New Roman" panose="02020603050405020304" pitchFamily="18" charset="0"/>
                <a:ea typeface="Times New Roman" panose="02020603050405020304" pitchFamily="18" charset="0"/>
              </a:rPr>
              <a:t> front-end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back-end.</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áp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Agile, Scrum,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Jira </a:t>
            </a:r>
            <a:r>
              <a:rPr lang="en-US" sz="1300" spc="0" dirty="0" err="1">
                <a:solidFill>
                  <a:srgbClr val="000000"/>
                </a:solidFill>
                <a:effectLst/>
                <a:latin typeface="Times New Roman" panose="02020603050405020304" pitchFamily="18" charset="0"/>
                <a:ea typeface="Times New Roman" panose="02020603050405020304" pitchFamily="18" charset="0"/>
              </a:rPr>
              <a:t>trong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phát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còn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chưa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tối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ưu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chưa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đúng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với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tiến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tế</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indent="288290" algn="just">
              <a:lnSpc>
                <a:spcPct val="150000"/>
              </a:lnSpc>
              <a:spcBef>
                <a:spcPts val="600"/>
              </a:spcBef>
              <a:spcAft>
                <a:spcPts val="600"/>
              </a:spcAft>
              <a:tabLst>
                <a:tab pos="270510" algn="l"/>
              </a:tabLs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9349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spcBef>
                <a:spcPts val="600"/>
              </a:spcBef>
              <a:spcAft>
                <a:spcPts val="600"/>
              </a:spcAft>
              <a:buFont typeface="Times New Roman" panose="02020603050405020304" pitchFamily="18" charset="0"/>
              <a:buAutoNum type="arabicPeriod"/>
            </a:pPr>
            <a:r>
              <a:rPr lang="en-US" sz="1300" b="1" dirty="0" err="1">
                <a:solidFill>
                  <a:srgbClr val="000000"/>
                </a:solidFill>
                <a:effectLst/>
                <a:latin typeface="Times New Roman" panose="02020603050405020304" pitchFamily="18" charset="0"/>
              </a:rPr>
              <a:t>Bài</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học</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kinh</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nghiệm</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được</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rút</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ra</a:t>
            </a:r>
            <a:endParaRPr lang="vi-VN" sz="1300" b="1" dirty="0">
              <a:solidFill>
                <a:srgbClr val="000000"/>
              </a:solidFill>
              <a:effectLst/>
              <a:latin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Nâng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kỹ</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năng</a:t>
            </a:r>
            <a:r>
              <a:rPr lang="en-US" sz="1300" spc="0" dirty="0">
                <a:solidFill>
                  <a:srgbClr val="000000"/>
                </a:solidFill>
                <a:effectLst/>
                <a:latin typeface="Times New Roman" panose="02020603050405020304" pitchFamily="18" charset="0"/>
                <a:ea typeface="Times New Roman" panose="02020603050405020304" pitchFamily="18" charset="0"/>
              </a:rPr>
              <a:t> teamwork,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cụ</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GitHub, Jira, Postman.</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a:solidFill>
                  <a:srgbClr val="000000"/>
                </a:solidFill>
                <a:effectLst/>
                <a:latin typeface="Times New Roman" panose="02020603050405020304" pitchFamily="18" charset="0"/>
                <a:ea typeface="Times New Roman" panose="02020603050405020304" pitchFamily="18" charset="0"/>
              </a:rPr>
              <a:t>Thành </a:t>
            </a:r>
            <a:r>
              <a:rPr lang="en-US" sz="1300" spc="0" dirty="0" err="1">
                <a:solidFill>
                  <a:srgbClr val="000000"/>
                </a:solidFill>
                <a:effectLst/>
                <a:latin typeface="Times New Roman" panose="02020603050405020304" pitchFamily="18" charset="0"/>
                <a:ea typeface="Times New Roman" panose="02020603050405020304" pitchFamily="18" charset="0"/>
              </a:rPr>
              <a:t>thạo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phát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phần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mềm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mô</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hình</a:t>
            </a:r>
            <a:r>
              <a:rPr lang="en-US" sz="1300" spc="0" dirty="0">
                <a:solidFill>
                  <a:srgbClr val="000000"/>
                </a:solidFill>
                <a:effectLst/>
                <a:latin typeface="Times New Roman" panose="02020603050405020304" pitchFamily="18" charset="0"/>
                <a:ea typeface="Times New Roman" panose="02020603050405020304" pitchFamily="18" charset="0"/>
              </a:rPr>
              <a:t> Agile/Scrum, bao </a:t>
            </a:r>
            <a:r>
              <a:rPr lang="en-US" sz="1300" spc="0" dirty="0" err="1">
                <a:solidFill>
                  <a:srgbClr val="000000"/>
                </a:solidFill>
                <a:effectLst/>
                <a:latin typeface="Times New Roman" panose="02020603050405020304" pitchFamily="18" charset="0"/>
                <a:ea typeface="Times New Roman" panose="02020603050405020304" pitchFamily="18" charset="0"/>
              </a:rPr>
              <a:t>gồm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hoạch</a:t>
            </a:r>
            <a:r>
              <a:rPr lang="en-US" sz="1300" spc="0" dirty="0">
                <a:solidFill>
                  <a:srgbClr val="000000"/>
                </a:solidFill>
                <a:effectLst/>
                <a:latin typeface="Times New Roman" panose="02020603050405020304" pitchFamily="18" charset="0"/>
                <a:ea typeface="Times New Roman" panose="02020603050405020304" pitchFamily="18" charset="0"/>
              </a:rPr>
              <a:t> sprint, daily meeting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review </a:t>
            </a:r>
            <a:r>
              <a:rPr lang="en-US" sz="1300" spc="0" dirty="0" err="1">
                <a:solidFill>
                  <a:srgbClr val="000000"/>
                </a:solidFill>
                <a:effectLst/>
                <a:latin typeface="Times New Roman" panose="02020603050405020304" pitchFamily="18" charset="0"/>
                <a:ea typeface="Times New Roman" panose="02020603050405020304" pitchFamily="18" charset="0"/>
              </a:rPr>
              <a:t>định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kỳ</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Rèn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luyện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kỹ</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hướng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fullstack</a:t>
            </a:r>
            <a:r>
              <a:rPr lang="en-US" sz="1300" spc="0" dirty="0">
                <a:solidFill>
                  <a:srgbClr val="000000"/>
                </a:solidFill>
                <a:effectLst/>
                <a:latin typeface="Times New Roman" panose="02020603050405020304" pitchFamily="18" charset="0"/>
                <a:ea typeface="Times New Roman" panose="02020603050405020304" pitchFamily="18" charset="0"/>
              </a:rPr>
              <a:t> (frontend - backend - database).</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Hiểu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rõ</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phát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một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phần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mềm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thông</a:t>
            </a:r>
            <a:r>
              <a:rPr lang="en-US" sz="1300" spc="0" dirty="0">
                <a:solidFill>
                  <a:srgbClr val="000000"/>
                </a:solidFill>
                <a:effectLst/>
                <a:latin typeface="Times New Roman" panose="02020603050405020304" pitchFamily="18" charset="0"/>
                <a:ea typeface="Times New Roman" panose="02020603050405020304" pitchFamily="18" charset="0"/>
              </a:rPr>
              <a:t> qua </a:t>
            </a:r>
            <a:r>
              <a:rPr lang="en-US" sz="1300" spc="0" dirty="0" err="1">
                <a:solidFill>
                  <a:srgbClr val="000000"/>
                </a:solidFill>
                <a:effectLst/>
                <a:latin typeface="Times New Roman" panose="02020603050405020304" pitchFamily="18" charset="0"/>
                <a:ea typeface="Times New Roman" panose="02020603050405020304" pitchFamily="18" charset="0"/>
              </a:rPr>
              <a:t>dự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a:solidFill>
                  <a:srgbClr val="000000"/>
                </a:solidFill>
                <a:effectLst/>
                <a:latin typeface="Times New Roman" panose="02020603050405020304" pitchFamily="18" charset="0"/>
                <a:ea typeface="Times New Roman" panose="02020603050405020304" pitchFamily="18" charset="0"/>
              </a:rPr>
              <a:t>website </a:t>
            </a:r>
            <a:r>
              <a:rPr lang="en-US" sz="1300" b="1" spc="0" dirty="0" err="1">
                <a:solidFill>
                  <a:srgbClr val="000000"/>
                </a:solidFill>
                <a:effectLst/>
                <a:latin typeface="Times New Roman" panose="02020603050405020304" pitchFamily="18" charset="0"/>
                <a:ea typeface="Times New Roman" panose="02020603050405020304" pitchFamily="18" charset="0"/>
              </a:rPr>
              <a:t>đặt</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vé</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xem</a:t>
            </a:r>
            <a:r>
              <a:rPr lang="en-US" sz="1300" b="1" spc="0" dirty="0">
                <a:solidFill>
                  <a:srgbClr val="000000"/>
                </a:solidFill>
                <a:effectLst/>
                <a:latin typeface="Times New Roman" panose="02020603050405020304" pitchFamily="18" charset="0"/>
                <a:ea typeface="Times New Roman" panose="02020603050405020304" pitchFamily="18" charset="0"/>
              </a:rPr>
              <a:t> </a:t>
            </a:r>
            <a:r>
              <a:rPr lang="en-US" sz="1300" b="1" spc="0" dirty="0" err="1">
                <a:solidFill>
                  <a:srgbClr val="000000"/>
                </a:solidFill>
                <a:effectLst/>
                <a:latin typeface="Times New Roman" panose="02020603050405020304" pitchFamily="18" charset="0"/>
                <a:ea typeface="Times New Roman" panose="02020603050405020304" pitchFamily="18" charset="0"/>
              </a:rPr>
              <a:t>phim</a:t>
            </a:r>
            <a:r>
              <a:rPr lang="en-US" sz="1300" spc="0" dirty="0">
                <a:solidFill>
                  <a:srgbClr val="000000"/>
                </a:solidFill>
                <a:effectLst/>
                <a:latin typeface="Times New Roman" panose="02020603050405020304" pitchFamily="18" charset="0"/>
                <a:ea typeface="Times New Roman" panose="02020603050405020304" pitchFamily="18" charset="0"/>
              </a:rPr>
              <a:t>, bao </a:t>
            </a:r>
            <a:r>
              <a:rPr lang="en-US" sz="1300" spc="0" dirty="0" err="1">
                <a:solidFill>
                  <a:srgbClr val="000000"/>
                </a:solidFill>
                <a:effectLst/>
                <a:latin typeface="Times New Roman" panose="02020603050405020304" pitchFamily="18" charset="0"/>
                <a:ea typeface="Times New Roman" panose="02020603050405020304" pitchFamily="18" charset="0"/>
              </a:rPr>
              <a:t>gồm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giai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đoạn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phân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tích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lập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kiểm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khai</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a:solidFill>
                  <a:srgbClr val="000000"/>
                </a:solidFill>
                <a:effectLst/>
                <a:latin typeface="Times New Roman" panose="02020603050405020304" pitchFamily="18" charset="0"/>
                <a:ea typeface="Times New Roman" panose="02020603050405020304" pitchFamily="18" charset="0"/>
              </a:rPr>
              <a:t>Thành </a:t>
            </a:r>
            <a:r>
              <a:rPr lang="en-US" sz="1300" spc="0" dirty="0" err="1">
                <a:solidFill>
                  <a:srgbClr val="000000"/>
                </a:solidFill>
                <a:effectLst/>
                <a:latin typeface="Times New Roman" panose="02020603050405020304" pitchFamily="18" charset="0"/>
                <a:ea typeface="Times New Roman" panose="02020603050405020304" pitchFamily="18" charset="0"/>
              </a:rPr>
              <a:t>thạo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trong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thiết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kế</a:t>
            </a:r>
            <a:r>
              <a:rPr lang="en-US" sz="1300" spc="0" dirty="0">
                <a:solidFill>
                  <a:srgbClr val="000000"/>
                </a:solidFill>
                <a:effectLst/>
                <a:latin typeface="Times New Roman" panose="02020603050405020304" pitchFamily="18" charset="0"/>
                <a:ea typeface="Times New Roman" panose="02020603050405020304" pitchFamily="18" charset="0"/>
              </a:rPr>
              <a:t> API RESTful, </a:t>
            </a:r>
            <a:r>
              <a:rPr lang="en-US" sz="1300" spc="0" dirty="0" err="1">
                <a:solidFill>
                  <a:srgbClr val="000000"/>
                </a:solidFill>
                <a:effectLst/>
                <a:latin typeface="Times New Roman" panose="02020603050405020304" pitchFamily="18" charset="0"/>
                <a:ea typeface="Times New Roman" panose="02020603050405020304" pitchFamily="18" charset="0"/>
              </a:rPr>
              <a:t>kiểm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Postman, </a:t>
            </a:r>
            <a:r>
              <a:rPr lang="en-US" sz="1300" spc="0" dirty="0" err="1">
                <a:solidFill>
                  <a:srgbClr val="000000"/>
                </a:solidFill>
                <a:effectLst/>
                <a:latin typeface="Times New Roman" panose="02020603050405020304" pitchFamily="18" charset="0"/>
                <a:ea typeface="Times New Roman" panose="02020603050405020304" pitchFamily="18" charset="0"/>
              </a:rPr>
              <a:t>tài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hóa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Swagger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phối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hợp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giữa</a:t>
            </a:r>
            <a:r>
              <a:rPr lang="en-US" sz="1300" spc="0" dirty="0">
                <a:solidFill>
                  <a:srgbClr val="000000"/>
                </a:solidFill>
                <a:effectLst/>
                <a:latin typeface="Times New Roman" panose="02020603050405020304" pitchFamily="18" charset="0"/>
                <a:ea typeface="Times New Roman" panose="02020603050405020304" pitchFamily="18" charset="0"/>
              </a:rPr>
              <a:t> frontend – backend.</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742950" lvl="1" indent="-285750">
              <a:lnSpc>
                <a:spcPct val="150000"/>
              </a:lnSpc>
              <a:spcBef>
                <a:spcPts val="600"/>
              </a:spcBef>
              <a:spcAft>
                <a:spcPts val="600"/>
              </a:spcAft>
              <a:buFont typeface="Times New Roman" panose="02020603050405020304" pitchFamily="18" charset="0"/>
              <a:buAutoNum type="arabicPeriod"/>
            </a:pPr>
            <a:r>
              <a:rPr lang="en-US" sz="1300" b="1" dirty="0" err="1">
                <a:solidFill>
                  <a:srgbClr val="000000"/>
                </a:solidFill>
                <a:effectLst/>
                <a:latin typeface="Times New Roman" panose="02020603050405020304" pitchFamily="18" charset="0"/>
              </a:rPr>
              <a:t>Đề</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xuất</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cải</a:t>
            </a:r>
            <a:r>
              <a:rPr lang="en-US" sz="1300" b="1" dirty="0">
                <a:solidFill>
                  <a:srgbClr val="000000"/>
                </a:solidFill>
                <a:effectLst/>
                <a:latin typeface="Times New Roman" panose="02020603050405020304" pitchFamily="18" charset="0"/>
              </a:rPr>
              <a:t> </a:t>
            </a:r>
            <a:r>
              <a:rPr lang="en-US" sz="1300" b="1" dirty="0" err="1">
                <a:solidFill>
                  <a:srgbClr val="000000"/>
                </a:solidFill>
                <a:effectLst/>
                <a:latin typeface="Times New Roman" panose="02020603050405020304" pitchFamily="18" charset="0"/>
              </a:rPr>
              <a:t>thiện</a:t>
            </a:r>
            <a:endParaRPr lang="vi-VN" sz="1300" b="1" dirty="0">
              <a:solidFill>
                <a:srgbClr val="000000"/>
              </a:solidFill>
              <a:effectLst/>
              <a:latin typeface="Times New Roman" panose="02020603050405020304" pitchFamily="18" charset="0"/>
            </a:endParaRPr>
          </a:p>
          <a:p>
            <a:pPr marL="742950" lvl="1" indent="-28575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Tích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hợp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thêm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thanh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toán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VNPay</a:t>
            </a:r>
            <a:r>
              <a:rPr lang="en-US" sz="1300" spc="0" dirty="0">
                <a:solidFill>
                  <a:srgbClr val="000000"/>
                </a:solidFill>
                <a:effectLst/>
                <a:latin typeface="Times New Roman" panose="02020603050405020304" pitchFamily="18" charset="0"/>
                <a:ea typeface="Times New Roman" panose="02020603050405020304" pitchFamily="18" charset="0"/>
              </a:rPr>
              <a:t>, Momo…)</a:t>
            </a:r>
            <a:r>
              <a:rPr lang="vi-VN" sz="1300" spc="0" dirty="0">
                <a:solidFill>
                  <a:srgbClr val="000000"/>
                </a:solidFill>
                <a:effectLst/>
                <a:latin typeface="Times New Roman" panose="02020603050405020304" pitchFamily="18" charset="0"/>
                <a:ea typeface="Times New Roman" panose="02020603050405020304" pitchFamily="18" charset="0"/>
              </a:rPr>
              <a:t>, chức năng bình luận, đánh giá, độ yêu thích của một phim</a:t>
            </a:r>
            <a:r>
              <a:rPr lang="en-US" sz="1300" spc="0" dirty="0">
                <a:solidFill>
                  <a:srgbClr val="000000"/>
                </a:solidFill>
                <a:effectLst/>
                <a:latin typeface="Times New Roman" panose="02020603050405020304" pitchFamily="18" charset="0"/>
                <a:ea typeface="Times New Roman" panose="02020603050405020304" pitchFamily="18" charset="0"/>
              </a:rPr>
              <a:t>.</a:t>
            </a:r>
            <a:r>
              <a:rPr lang="en-US" sz="12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khai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ứng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di </a:t>
            </a:r>
            <a:r>
              <a:rPr lang="en-US" sz="1300" spc="0" dirty="0" err="1">
                <a:solidFill>
                  <a:srgbClr val="000000"/>
                </a:solidFill>
                <a:effectLst/>
                <a:latin typeface="Times New Roman" panose="02020603050405020304" pitchFamily="18" charset="0"/>
                <a:ea typeface="Times New Roman" panose="02020603050405020304" pitchFamily="18" charset="0"/>
              </a:rPr>
              <a:t>động</a:t>
            </a:r>
            <a:r>
              <a:rPr lang="en-US" sz="1300" spc="0" dirty="0">
                <a:solidFill>
                  <a:srgbClr val="000000"/>
                </a:solidFill>
                <a:effectLst/>
                <a:latin typeface="Times New Roman" panose="02020603050405020304" pitchFamily="18" charset="0"/>
                <a:ea typeface="Times New Roman" panose="02020603050405020304" pitchFamily="18" charset="0"/>
              </a:rPr>
              <a:t> (React Native).</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Áp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kiến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trúc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nâng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a:solidFill>
                  <a:srgbClr val="000000"/>
                </a:solidFill>
                <a:effectLst/>
                <a:latin typeface="Times New Roman" panose="02020603050405020304" pitchFamily="18" charset="0"/>
                <a:ea typeface="Times New Roman" panose="02020603050405020304" pitchFamily="18" charset="0"/>
              </a:rPr>
              <a:t>Clean Architecture</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b="1" spc="0" dirty="0">
                <a:solidFill>
                  <a:srgbClr val="000000"/>
                </a:solidFill>
                <a:effectLst/>
                <a:latin typeface="Times New Roman" panose="02020603050405020304" pitchFamily="18" charset="0"/>
                <a:ea typeface="Times New Roman" panose="02020603050405020304" pitchFamily="18" charset="0"/>
              </a:rPr>
              <a:t>CQRS</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phân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tách</a:t>
            </a:r>
            <a:r>
              <a:rPr lang="en-US" sz="1300" spc="0" dirty="0">
                <a:solidFill>
                  <a:srgbClr val="000000"/>
                </a:solidFill>
                <a:effectLst/>
                <a:latin typeface="Times New Roman" panose="02020603050405020304" pitchFamily="18" charset="0"/>
                <a:ea typeface="Times New Roman" panose="02020603050405020304" pitchFamily="18" charset="0"/>
              </a:rPr>
              <a:t> module </a:t>
            </a:r>
            <a:r>
              <a:rPr lang="en-US" sz="1300" spc="0" dirty="0" err="1">
                <a:solidFill>
                  <a:srgbClr val="000000"/>
                </a:solidFill>
                <a:effectLst/>
                <a:latin typeface="Times New Roman" panose="02020603050405020304" pitchFamily="18" charset="0"/>
                <a:ea typeface="Times New Roman" panose="02020603050405020304" pitchFamily="18" charset="0"/>
              </a:rPr>
              <a:t>rõ</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ràng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hơn</a:t>
            </a:r>
            <a:r>
              <a:rPr lang="vi-VN"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hoá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khai</a:t>
            </a:r>
            <a:r>
              <a:rPr lang="en-US" sz="1300" spc="0" dirty="0">
                <a:solidFill>
                  <a:srgbClr val="000000"/>
                </a:solidFill>
                <a:effectLst/>
                <a:latin typeface="Times New Roman" panose="02020603050405020304" pitchFamily="18" charset="0"/>
                <a:ea typeface="Times New Roman" panose="02020603050405020304" pitchFamily="18" charset="0"/>
              </a:rPr>
              <a:t> (CI/CD)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Docker Compose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GitHub Actions </a:t>
            </a:r>
            <a:r>
              <a:rPr lang="en-US" sz="1300" spc="0" dirty="0" err="1">
                <a:solidFill>
                  <a:srgbClr val="000000"/>
                </a:solidFill>
                <a:effectLst/>
                <a:latin typeface="Times New Roman" panose="02020603050405020304" pitchFamily="18" charset="0"/>
                <a:ea typeface="Times New Roman" panose="02020603050405020304" pitchFamily="18" charset="0"/>
              </a:rPr>
              <a:t>nhằm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tính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chuyên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nghiệp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trong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vận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hành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742950" lvl="1" indent="-28575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Bổ</a:t>
            </a:r>
            <a:r>
              <a:rPr lang="en-US" sz="1300" spc="0" dirty="0">
                <a:solidFill>
                  <a:srgbClr val="000000"/>
                </a:solidFill>
                <a:effectLst/>
                <a:latin typeface="Times New Roman" panose="02020603050405020304" pitchFamily="18" charset="0"/>
                <a:ea typeface="Times New Roman" panose="02020603050405020304" pitchFamily="18" charset="0"/>
              </a:rPr>
              <a:t> sung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API </a:t>
            </a:r>
            <a:r>
              <a:rPr lang="en-US" sz="1300" spc="0" dirty="0" err="1">
                <a:solidFill>
                  <a:srgbClr val="000000"/>
                </a:solidFill>
                <a:effectLst/>
                <a:latin typeface="Times New Roman" panose="02020603050405020304" pitchFamily="18" charset="0"/>
                <a:ea typeface="Times New Roman" panose="02020603050405020304" pitchFamily="18" charset="0"/>
              </a:rPr>
              <a:t>nâng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thống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kê</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chuyên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sâu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áp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API </a:t>
            </a:r>
            <a:r>
              <a:rPr lang="en-US" sz="1300" spc="0" dirty="0" err="1">
                <a:solidFill>
                  <a:srgbClr val="000000"/>
                </a:solidFill>
                <a:effectLst/>
                <a:latin typeface="Times New Roman" panose="02020603050405020304" pitchFamily="18" charset="0"/>
                <a:ea typeface="Times New Roman" panose="02020603050405020304" pitchFamily="18" charset="0"/>
              </a:rPr>
              <a:t>chức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năng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lý</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hàng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cấp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lại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mật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khẩu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mật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khẩu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được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hóa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giao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diện</a:t>
            </a:r>
            <a:r>
              <a:rPr lang="vi-VN" sz="1300" spc="0" dirty="0">
                <a:solidFill>
                  <a:srgbClr val="000000"/>
                </a:solidFill>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Cải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thiện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sở</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dữ</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Chuẩn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hoá</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dữ</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thuộc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tính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dạng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enum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thành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bảng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riêng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trang_thai_ve</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vai_tro_nguoi_dung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hinh_thuc_thanh_toan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dễ</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mở</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rộng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Thêm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bảng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về</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tỉnh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thành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hỗ</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triển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khai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khu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Có</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thay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hệ</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trị</a:t>
            </a:r>
            <a:r>
              <a:rPr lang="en-US" sz="1300" spc="0" dirty="0">
                <a:solidFill>
                  <a:srgbClr val="000000"/>
                </a:solidFill>
                <a:effectLst/>
                <a:latin typeface="Times New Roman" panose="02020603050405020304" pitchFamily="18" charset="0"/>
                <a:ea typeface="Times New Roman" panose="02020603050405020304" pitchFamily="18" charset="0"/>
              </a:rPr>
              <a:t> NoSQL </a:t>
            </a:r>
            <a:r>
              <a:rPr lang="en-US" sz="1300" spc="0" dirty="0" err="1">
                <a:solidFill>
                  <a:srgbClr val="000000"/>
                </a:solidFill>
                <a:effectLst/>
                <a:latin typeface="Times New Roman" panose="02020603050405020304" pitchFamily="18" charset="0"/>
                <a:ea typeface="Times New Roman" panose="02020603050405020304" pitchFamily="18" charset="0"/>
              </a:rPr>
              <a:t>như</a:t>
            </a:r>
            <a:r>
              <a:rPr lang="en-US" sz="1300" spc="0" dirty="0">
                <a:solidFill>
                  <a:srgbClr val="000000"/>
                </a:solidFill>
                <a:effectLst/>
                <a:latin typeface="Times New Roman" panose="02020603050405020304" pitchFamily="18" charset="0"/>
                <a:ea typeface="Times New Roman" panose="02020603050405020304" pitchFamily="18" charset="0"/>
              </a:rPr>
              <a:t> MongoDB.</a:t>
            </a:r>
            <a:endParaRPr lang="vi-VN" sz="1300" spc="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600"/>
              </a:spcBef>
              <a:spcAft>
                <a:spcPts val="600"/>
              </a:spcAft>
              <a:buFont typeface="Times New Roman" panose="02020603050405020304" pitchFamily="18" charset="0"/>
              <a:buChar char="-"/>
              <a:tabLst>
                <a:tab pos="270510" algn="l"/>
              </a:tabLst>
            </a:pPr>
            <a:r>
              <a:rPr lang="en-US" sz="1300" spc="0" dirty="0" err="1">
                <a:solidFill>
                  <a:srgbClr val="000000"/>
                </a:solidFill>
                <a:effectLst/>
                <a:latin typeface="Times New Roman" panose="02020603050405020304" pitchFamily="18" charset="0"/>
                <a:ea typeface="Times New Roman" panose="02020603050405020304" pitchFamily="18" charset="0"/>
              </a:rPr>
              <a:t>Chuyên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nghiệp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hóa</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trình</a:t>
            </a:r>
            <a:r>
              <a:rPr lang="en-US" sz="1300" spc="0" dirty="0">
                <a:solidFill>
                  <a:srgbClr val="000000"/>
                </a:solidFill>
                <a:effectLst/>
                <a:latin typeface="Times New Roman" panose="02020603050405020304" pitchFamily="18" charset="0"/>
                <a:ea typeface="Times New Roman" panose="02020603050405020304" pitchFamily="18" charset="0"/>
              </a:rPr>
              <a:t> Scrum </a:t>
            </a:r>
            <a:r>
              <a:rPr lang="en-US" sz="1300" spc="0" dirty="0" err="1">
                <a:solidFill>
                  <a:srgbClr val="000000"/>
                </a:solidFill>
                <a:effectLst/>
                <a:latin typeface="Times New Roman" panose="02020603050405020304" pitchFamily="18" charset="0"/>
                <a:ea typeface="Times New Roman" panose="02020603050405020304" pitchFamily="18" charset="0"/>
              </a:rPr>
              <a:t>bằng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cách</a:t>
            </a:r>
            <a:r>
              <a:rPr lang="en-US" sz="1300" spc="0" dirty="0">
                <a:solidFill>
                  <a:srgbClr val="000000"/>
                </a:solidFill>
                <a:effectLst/>
                <a:latin typeface="Times New Roman" panose="02020603050405020304" pitchFamily="18" charset="0"/>
                <a:ea typeface="Times New Roman" panose="02020603050405020304" pitchFamily="18" charset="0"/>
              </a:rPr>
              <a:t> chia </a:t>
            </a:r>
            <a:r>
              <a:rPr lang="en-US" sz="1300" spc="0" dirty="0" err="1">
                <a:solidFill>
                  <a:srgbClr val="000000"/>
                </a:solidFill>
                <a:effectLst/>
                <a:latin typeface="Times New Roman" panose="02020603050405020304" pitchFamily="18" charset="0"/>
                <a:ea typeface="Times New Roman" panose="02020603050405020304" pitchFamily="18" charset="0"/>
              </a:rPr>
              <a:t>nhỏ</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a:t>
            </a:r>
            <a:r>
              <a:rPr lang="en-US" sz="1300" spc="0" dirty="0">
                <a:solidFill>
                  <a:srgbClr val="000000"/>
                </a:solidFill>
                <a:effectLst/>
                <a:latin typeface="Times New Roman" panose="02020603050405020304" pitchFamily="18" charset="0"/>
                <a:ea typeface="Times New Roman" panose="02020603050405020304" pitchFamily="18" charset="0"/>
              </a:rPr>
              <a:t> user story </a:t>
            </a:r>
            <a:r>
              <a:rPr lang="en-US" sz="1300" spc="0" dirty="0" err="1">
                <a:solidFill>
                  <a:srgbClr val="000000"/>
                </a:solidFill>
                <a:effectLst/>
                <a:latin typeface="Times New Roman" panose="02020603050405020304" pitchFamily="18" charset="0"/>
                <a:ea typeface="Times New Roman" panose="02020603050405020304" pitchFamily="18" charset="0"/>
              </a:rPr>
              <a:t>thành</a:t>
            </a:r>
            <a:r>
              <a:rPr lang="en-US" sz="1300" spc="0" dirty="0">
                <a:solidFill>
                  <a:srgbClr val="000000"/>
                </a:solidFill>
                <a:effectLst/>
                <a:latin typeface="Times New Roman" panose="02020603050405020304" pitchFamily="18" charset="0"/>
                <a:ea typeface="Times New Roman" panose="02020603050405020304" pitchFamily="18" charset="0"/>
              </a:rPr>
              <a:t> task </a:t>
            </a:r>
            <a:r>
              <a:rPr lang="en-US" sz="1300" spc="0" dirty="0" err="1">
                <a:solidFill>
                  <a:srgbClr val="000000"/>
                </a:solidFill>
                <a:effectLst/>
                <a:latin typeface="Times New Roman" panose="02020603050405020304" pitchFamily="18" charset="0"/>
                <a:ea typeface="Times New Roman" panose="02020603050405020304" pitchFamily="18" charset="0"/>
              </a:rPr>
              <a:t>rõ</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ràng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cụ</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hơn</a:t>
            </a:r>
            <a:r>
              <a:rPr lang="en-US" sz="1300" spc="0" dirty="0">
                <a:solidFill>
                  <a:srgbClr val="000000"/>
                </a:solidFill>
                <a:effectLst/>
                <a:latin typeface="Times New Roman" panose="02020603050405020304" pitchFamily="18" charset="0"/>
                <a:ea typeface="Times New Roman" panose="02020603050405020304" pitchFamily="18" charset="0"/>
              </a:rPr>
              <a:t>. Jira </a:t>
            </a:r>
            <a:r>
              <a:rPr lang="en-US" sz="1300" spc="0" dirty="0" err="1">
                <a:solidFill>
                  <a:srgbClr val="000000"/>
                </a:solidFill>
                <a:effectLst/>
                <a:latin typeface="Times New Roman" panose="02020603050405020304" pitchFamily="18" charset="0"/>
                <a:ea typeface="Times New Roman" panose="02020603050405020304" pitchFamily="18" charset="0"/>
              </a:rPr>
              <a:t>được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sử</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dụng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hiệu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quả</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để</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lập</a:t>
            </a:r>
            <a:r>
              <a:rPr lang="en-US" sz="1300" spc="0" dirty="0">
                <a:solidFill>
                  <a:srgbClr val="000000"/>
                </a:solidFill>
                <a:effectLst/>
                <a:latin typeface="Times New Roman" panose="02020603050405020304" pitchFamily="18" charset="0"/>
                <a:ea typeface="Times New Roman" panose="02020603050405020304" pitchFamily="18" charset="0"/>
              </a:rPr>
              <a:t> sprint, </a:t>
            </a:r>
            <a:r>
              <a:rPr lang="en-US" sz="1300" spc="0" dirty="0" err="1">
                <a:solidFill>
                  <a:srgbClr val="000000"/>
                </a:solidFill>
                <a:effectLst/>
                <a:latin typeface="Times New Roman" panose="02020603050405020304" pitchFamily="18" charset="0"/>
                <a:ea typeface="Times New Roman" panose="02020603050405020304" pitchFamily="18" charset="0"/>
              </a:rPr>
              <a:t>phân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công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theo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dõi</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tiến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từng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ngày</a:t>
            </a:r>
            <a:r>
              <a:rPr lang="en-US" sz="1300" spc="0" dirty="0">
                <a:solidFill>
                  <a:srgbClr val="000000"/>
                </a:solidFill>
                <a:effectLst/>
                <a:latin typeface="Times New Roman" panose="02020603050405020304" pitchFamily="18" charset="0"/>
                <a:ea typeface="Times New Roman" panose="02020603050405020304" pitchFamily="18" charset="0"/>
              </a:rPr>
              <a:t> qua burndown chart. </a:t>
            </a:r>
            <a:r>
              <a:rPr lang="en-US" sz="1300" spc="0" dirty="0" err="1">
                <a:solidFill>
                  <a:srgbClr val="000000"/>
                </a:solidFill>
                <a:effectLst/>
                <a:latin typeface="Times New Roman" panose="02020603050405020304" pitchFamily="18" charset="0"/>
                <a:ea typeface="Times New Roman" panose="02020603050405020304" pitchFamily="18" charset="0"/>
              </a:rPr>
              <a:t>Điều</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này</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giúp</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dự</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đoán</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đo</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lường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chất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lượng</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và</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tốc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độ</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làm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việc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nhóm</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một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cách</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sát</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thực</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tế</a:t>
            </a:r>
            <a:r>
              <a:rPr lang="en-US" sz="1300" spc="0" dirty="0">
                <a:solidFill>
                  <a:srgbClr val="000000"/>
                </a:solidFill>
                <a:effectLst/>
                <a:latin typeface="Times New Roman" panose="02020603050405020304" pitchFamily="18" charset="0"/>
                <a:ea typeface="Times New Roman" panose="02020603050405020304" pitchFamily="18" charset="0"/>
              </a:rPr>
              <a:t> </a:t>
            </a:r>
            <a:r>
              <a:rPr lang="en-US" sz="1300" spc="0" dirty="0" err="1">
                <a:solidFill>
                  <a:srgbClr val="000000"/>
                </a:solidFill>
                <a:effectLst/>
                <a:latin typeface="Times New Roman" panose="02020603050405020304" pitchFamily="18" charset="0"/>
                <a:ea typeface="Times New Roman" panose="02020603050405020304" pitchFamily="18" charset="0"/>
              </a:rPr>
              <a:t>hơn</a:t>
            </a:r>
            <a:r>
              <a:rPr lang="en-US" sz="1300" spc="0" dirty="0">
                <a:solidFill>
                  <a:srgbClr val="000000"/>
                </a:solidFill>
                <a:effectLst/>
                <a:latin typeface="Times New Roman" panose="02020603050405020304" pitchFamily="18" charset="0"/>
                <a:ea typeface="Times New Roman" panose="02020603050405020304" pitchFamily="18" charset="0"/>
              </a:rPr>
              <a:t>.</a:t>
            </a:r>
            <a:endParaRPr lang="vi-VN" sz="1300" spc="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3372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2960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dirty="0"/>
              <a:t>Quy trình SDLC (Software Development Life Cycle)</a:t>
            </a:r>
            <a:r>
              <a:rPr lang="vi-VN" dirty="0"/>
              <a:t>:</a:t>
            </a:r>
            <a:br>
              <a:rPr lang="vi-VN" dirty="0"/>
            </a:br>
            <a:r>
              <a:rPr lang="vi-VN" dirty="0"/>
              <a:t>Đây là quy trình phát triển phần mềm gồm 5 giai đoạn chính:</a:t>
            </a:r>
          </a:p>
          <a:p>
            <a:pPr marL="742950" lvl="1" indent="-285750">
              <a:buFont typeface="Arial" panose="020B0604020202020204" pitchFamily="34" charset="0"/>
              <a:buChar char="•"/>
            </a:pPr>
            <a:r>
              <a:rPr lang="vi-VN" i="1" dirty="0"/>
              <a:t>Phân tích yêu cầu</a:t>
            </a:r>
            <a:r>
              <a:rPr lang="vi-VN" dirty="0"/>
              <a:t>: Xác định chức năng hệ thống đặt vé cần có.</a:t>
            </a:r>
          </a:p>
          <a:p>
            <a:pPr marL="742950" lvl="1" indent="-285750">
              <a:buFont typeface="Arial" panose="020B0604020202020204" pitchFamily="34" charset="0"/>
              <a:buChar char="•"/>
            </a:pPr>
            <a:r>
              <a:rPr lang="vi-VN" i="1" dirty="0"/>
              <a:t>Thiết kế</a:t>
            </a:r>
            <a:r>
              <a:rPr lang="vi-VN" dirty="0"/>
              <a:t>: Phác thảo giao diện, cơ sở dữ liệu và kiến trúc.</a:t>
            </a:r>
          </a:p>
          <a:p>
            <a:pPr marL="742950" lvl="1" indent="-285750">
              <a:buFont typeface="Arial" panose="020B0604020202020204" pitchFamily="34" charset="0"/>
              <a:buChar char="•"/>
            </a:pPr>
            <a:r>
              <a:rPr lang="vi-VN" i="1" dirty="0"/>
              <a:t>Lập trình</a:t>
            </a:r>
            <a:r>
              <a:rPr lang="vi-VN" dirty="0"/>
              <a:t>: Code frontend, backend, tích hợp API.</a:t>
            </a:r>
          </a:p>
          <a:p>
            <a:pPr marL="742950" lvl="1" indent="-285750">
              <a:buFont typeface="Arial" panose="020B0604020202020204" pitchFamily="34" charset="0"/>
              <a:buChar char="•"/>
            </a:pPr>
            <a:r>
              <a:rPr lang="vi-VN" i="1" dirty="0"/>
              <a:t>Kiểm thử</a:t>
            </a:r>
            <a:r>
              <a:rPr lang="vi-VN" dirty="0"/>
              <a:t>: Test chức năng như đặt vé, đăng nhập.</a:t>
            </a:r>
          </a:p>
          <a:p>
            <a:pPr marL="742950" lvl="1" indent="-285750">
              <a:buFont typeface="Arial" panose="020B0604020202020204" pitchFamily="34" charset="0"/>
              <a:buChar char="•"/>
            </a:pPr>
            <a:r>
              <a:rPr lang="vi-VN" i="1" dirty="0"/>
              <a:t>Triển khai</a:t>
            </a:r>
            <a:r>
              <a:rPr lang="vi-VN" dirty="0"/>
              <a:t>: Đưa sản phẩm lên môi trường thật qua Docker.</a:t>
            </a:r>
          </a:p>
          <a:p>
            <a:pPr>
              <a:buFont typeface="Arial" panose="020B0604020202020204" pitchFamily="34" charset="0"/>
              <a:buChar char="•"/>
            </a:pPr>
            <a:r>
              <a:rPr lang="vi-VN" b="1" dirty="0"/>
              <a:t>Kiến trúc Client – Server</a:t>
            </a:r>
            <a:r>
              <a:rPr lang="vi-VN" dirty="0"/>
              <a:t>:</a:t>
            </a:r>
          </a:p>
          <a:p>
            <a:pPr marL="742950" lvl="1" indent="-285750">
              <a:buFont typeface="Arial" panose="020B0604020202020204" pitchFamily="34" charset="0"/>
              <a:buChar char="•"/>
            </a:pPr>
            <a:r>
              <a:rPr lang="vi-VN" b="1" dirty="0"/>
              <a:t>Frontend (Client)</a:t>
            </a:r>
            <a:r>
              <a:rPr lang="vi-VN" dirty="0"/>
              <a:t> sử dụng </a:t>
            </a:r>
            <a:r>
              <a:rPr lang="vi-VN" b="1" dirty="0"/>
              <a:t>React</a:t>
            </a:r>
            <a:r>
              <a:rPr lang="vi-VN" dirty="0"/>
              <a:t>: giao diện người dùng động, tối ưu trải nghiệm.</a:t>
            </a:r>
          </a:p>
          <a:p>
            <a:pPr marL="742950" lvl="1" indent="-285750">
              <a:buFont typeface="Arial" panose="020B0604020202020204" pitchFamily="34" charset="0"/>
              <a:buChar char="•"/>
            </a:pPr>
            <a:r>
              <a:rPr lang="vi-VN" b="1" dirty="0"/>
              <a:t>Backend (Server)</a:t>
            </a:r>
            <a:r>
              <a:rPr lang="vi-VN" dirty="0"/>
              <a:t>: Node.js kết hợp Express xử lý logic nghiệp vụ và kết nối cơ sở dữ liệu.</a:t>
            </a:r>
          </a:p>
          <a:p>
            <a:pPr marL="742950" lvl="1" indent="-285750">
              <a:buFont typeface="Arial" panose="020B0604020202020204" pitchFamily="34" charset="0"/>
              <a:buChar char="•"/>
            </a:pPr>
            <a:r>
              <a:rPr lang="vi-VN" b="1" dirty="0"/>
              <a:t>MySQL</a:t>
            </a:r>
            <a:r>
              <a:rPr lang="vi-VN" dirty="0"/>
              <a:t> là hệ quản trị cơ sở dữ liệu lưu thông tin phim, suất chiếu, vé, người dùng.</a:t>
            </a:r>
          </a:p>
          <a:p>
            <a:pPr>
              <a:buFont typeface="Arial" panose="020B0604020202020204" pitchFamily="34" charset="0"/>
              <a:buChar char="•"/>
            </a:pPr>
            <a:r>
              <a:rPr lang="vi-VN" b="1" dirty="0"/>
              <a:t>Triển khai với Docker Compose</a:t>
            </a:r>
            <a:r>
              <a:rPr lang="vi-VN" dirty="0"/>
              <a:t>:</a:t>
            </a:r>
            <a:br>
              <a:rPr lang="vi-VN" dirty="0"/>
            </a:br>
            <a:r>
              <a:rPr lang="vi-VN" dirty="0"/>
              <a:t>Docker Compose giúp tạo các container cho frontend, backend và database.</a:t>
            </a:r>
            <a:br>
              <a:rPr lang="vi-VN" dirty="0"/>
            </a:br>
            <a:r>
              <a:rPr lang="vi-VN" dirty="0"/>
              <a:t>Ưu điểm: môi trường đồng nhất, dễ triển khai từ máy cá nhân lên server.</a:t>
            </a:r>
          </a:p>
          <a:p>
            <a:pPr>
              <a:buFont typeface="Arial" panose="020B0604020202020204" pitchFamily="34" charset="0"/>
              <a:buChar char="•"/>
            </a:pPr>
            <a:r>
              <a:rPr lang="vi-VN" b="1" dirty="0"/>
              <a:t>Backend module hóa</a:t>
            </a:r>
            <a:r>
              <a:rPr lang="vi-VN" dirty="0"/>
              <a:t>:</a:t>
            </a:r>
            <a:br>
              <a:rPr lang="vi-VN" dirty="0"/>
            </a:br>
            <a:r>
              <a:rPr lang="vi-VN" dirty="0"/>
              <a:t>Tách các chức năng thành module riêng như: auth, user, movie, booking,...</a:t>
            </a:r>
            <a:br>
              <a:rPr lang="vi-VN" dirty="0"/>
            </a:br>
            <a:r>
              <a:rPr lang="vi-VN" dirty="0"/>
              <a:t>Lợi ích: dễ bảo trì, dễ mở rộng tính năng sau này.</a:t>
            </a:r>
          </a:p>
          <a:p>
            <a:pPr>
              <a:buFont typeface="Arial" panose="020B0604020202020204" pitchFamily="34" charset="0"/>
              <a:buChar char="•"/>
            </a:pPr>
            <a:r>
              <a:rPr lang="vi-VN" dirty="0"/>
              <a:t>Cloud/microservices hỗ trợ số lượng người dùng lớn, dễ mở rộng, triển khai mọi nơi.</a:t>
            </a:r>
          </a:p>
        </p:txBody>
      </p:sp>
    </p:spTree>
    <p:extLst>
      <p:ext uri="{BB962C8B-B14F-4D97-AF65-F5344CB8AC3E}">
        <p14:creationId xmlns:p14="http://schemas.microsoft.com/office/powerpoint/2010/main" val="188566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 Note:</a:t>
            </a:r>
            <a:r>
              <a:rPr lang="vi-VN" dirty="0"/>
              <a:t> Giải pháp cloud/microservices tăng khả năng đáp ứng – dễ triển khai, bảo trì.</a:t>
            </a:r>
          </a:p>
        </p:txBody>
      </p:sp>
    </p:spTree>
    <p:extLst>
      <p:ext uri="{BB962C8B-B14F-4D97-AF65-F5344CB8AC3E}">
        <p14:creationId xmlns:p14="http://schemas.microsoft.com/office/powerpoint/2010/main" val="3994931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Hiệu suất</a:t>
            </a:r>
            <a:r>
              <a:rPr lang="vi-VN" dirty="0"/>
              <a:t>: Hệ thống cần phản hồi nhanh khi tra cứu phim, chọn ghế, đặt vé; thời gian tải trang dưới 3 giây với mạng trung bình.</a:t>
            </a:r>
          </a:p>
          <a:p>
            <a:r>
              <a:rPr lang="vi-VN" b="1" dirty="0"/>
              <a:t>Quyền riêng tư</a:t>
            </a:r>
            <a:r>
              <a:rPr lang="vi-VN" dirty="0"/>
              <a:t>: Thông tin người dùng chỉ hiển thị cho chính chủ tài khoản (theo hướng GDPR); chỉ admin mới truy cập trang quản trị.</a:t>
            </a:r>
          </a:p>
          <a:p>
            <a:r>
              <a:rPr lang="vi-VN" b="1" dirty="0"/>
              <a:t>Tính sẵn sàng</a:t>
            </a:r>
            <a:r>
              <a:rPr lang="vi-VN" dirty="0"/>
              <a:t>: Hệ thống hoạt động liên tục 24/7 và cho phép nhiều người cùng đặt vé mà không xung đột.</a:t>
            </a:r>
          </a:p>
          <a:p>
            <a:r>
              <a:rPr lang="vi-VN" b="1" dirty="0"/>
              <a:t>Khả năng mở rộng</a:t>
            </a:r>
            <a:r>
              <a:rPr lang="vi-VN" dirty="0"/>
              <a:t>: Thiết kế tách frontend-backend, dùng Docker nên dễ triển khai thêm tính năng hoặc app di động sau này.</a:t>
            </a:r>
          </a:p>
          <a:p>
            <a:r>
              <a:rPr lang="vi-VN" b="1" dirty="0"/>
              <a:t>Tính dễ sử dụng</a:t>
            </a:r>
            <a:r>
              <a:rPr lang="vi-VN" dirty="0"/>
              <a:t>: Giao diện rõ ràng, dễ thao tác với người dùng; phần quản trị phân nhóm chức năng hợp lý.</a:t>
            </a:r>
          </a:p>
          <a:p>
            <a:r>
              <a:rPr lang="vi-VN" b="1" dirty="0"/>
              <a:t>Tính duy trì &amp; phát triển</a:t>
            </a:r>
            <a:r>
              <a:rPr lang="vi-VN" dirty="0"/>
              <a:t>: Mã nguồn tổ chức theo RESTful, dễ bảo trì và phát triển, giúp nhóm làm việc song song hiệu quả.</a:t>
            </a:r>
          </a:p>
          <a:p>
            <a:r>
              <a:rPr lang="vi-VN" b="1" dirty="0"/>
              <a:t>Tính bảo mật &amp; an toàn</a:t>
            </a:r>
            <a:r>
              <a:rPr lang="vi-VN" dirty="0"/>
              <a:t>: Dùng JWT, bcrypt, Sequelize để tăng bảo mật; test API bằng Postman, dùng HTTPS và backup định kỳ MySQL.</a:t>
            </a:r>
          </a:p>
          <a:p>
            <a:endParaRPr lang="vi-VN" dirty="0"/>
          </a:p>
        </p:txBody>
      </p:sp>
    </p:spTree>
    <p:extLst>
      <p:ext uri="{BB962C8B-B14F-4D97-AF65-F5344CB8AC3E}">
        <p14:creationId xmlns:p14="http://schemas.microsoft.com/office/powerpoint/2010/main" val="1649914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Tx/>
              <a:buFont typeface="Wingdings" panose="05000000000000000000" pitchFamily="2" charset="2"/>
              <a:buChar char="q"/>
            </a:pPr>
            <a:r>
              <a:rPr lang="en-US" sz="2300" b="1" dirty="0">
                <a:latin typeface="Roboto Condensed Bold" panose="020B0604020202020204"/>
                <a:cs typeface="Times New Roman" panose="02020603050405020304" pitchFamily="18" charset="0"/>
              </a:rPr>
              <a:t>Client (ReactJS - SPA):</a:t>
            </a:r>
          </a:p>
          <a:p>
            <a:pPr lvl="1">
              <a:buClrTx/>
              <a:buFont typeface="Wingdings" panose="05000000000000000000" pitchFamily="2" charset="2"/>
              <a:buChar char="Ø"/>
            </a:pPr>
            <a:r>
              <a:rPr lang="vi-VN" sz="2100" dirty="0">
                <a:latin typeface="Roboto Condensed (Body)"/>
                <a:cs typeface="Times New Roman" panose="02020603050405020304" pitchFamily="18" charset="0"/>
              </a:rPr>
              <a:t>Giao diện người dùng, gửi yêu cầu qua RESTful API đến backend.</a:t>
            </a:r>
            <a:endParaRPr lang="en-US" sz="2100" dirty="0">
              <a:latin typeface="Roboto Condensed (Body)"/>
              <a:cs typeface="Times New Roman" panose="02020603050405020304" pitchFamily="18" charset="0"/>
            </a:endParaRPr>
          </a:p>
          <a:p>
            <a:pPr>
              <a:buClrTx/>
              <a:buFont typeface="Wingdings" panose="05000000000000000000" pitchFamily="2" charset="2"/>
              <a:buChar char="q"/>
            </a:pPr>
            <a:r>
              <a:rPr lang="en-US" sz="2300" b="1" dirty="0">
                <a:latin typeface="Roboto Condensed Bold" panose="020B0604020202020204"/>
                <a:cs typeface="Times New Roman" panose="02020603050405020304" pitchFamily="18" charset="0"/>
              </a:rPr>
              <a:t>Server (Node.js + Express):</a:t>
            </a:r>
          </a:p>
          <a:p>
            <a:pPr lvl="1">
              <a:buClrTx/>
              <a:buFont typeface="Wingdings" panose="05000000000000000000" pitchFamily="2" charset="2"/>
              <a:buChar char="Ø"/>
            </a:pPr>
            <a:r>
              <a:rPr lang="fr-FR" sz="2100" dirty="0">
                <a:latin typeface="Roboto Condensed (Body)"/>
                <a:cs typeface="Times New Roman" panose="02020603050405020304" pitchFamily="18" charset="0"/>
              </a:rPr>
              <a:t>Controller: </a:t>
            </a:r>
            <a:r>
              <a:rPr lang="fr-FR" sz="2100" dirty="0" err="1">
                <a:latin typeface="Roboto Condensed (Body)"/>
                <a:cs typeface="Times New Roman" panose="02020603050405020304" pitchFamily="18" charset="0"/>
              </a:rPr>
              <a:t>Nhận</a:t>
            </a:r>
            <a:r>
              <a:rPr lang="fr-FR" sz="2100" dirty="0">
                <a:latin typeface="Roboto Condensed (Body)"/>
                <a:cs typeface="Times New Roman" panose="02020603050405020304" pitchFamily="18" charset="0"/>
              </a:rPr>
              <a:t> </a:t>
            </a:r>
            <a:r>
              <a:rPr lang="fr-FR" sz="2100" dirty="0" err="1">
                <a:latin typeface="Roboto Condensed (Body)"/>
                <a:cs typeface="Times New Roman" panose="02020603050405020304" pitchFamily="18" charset="0"/>
              </a:rPr>
              <a:t>request</a:t>
            </a:r>
            <a:r>
              <a:rPr lang="fr-FR" sz="2100" dirty="0">
                <a:latin typeface="Roboto Condensed (Body)"/>
                <a:cs typeface="Times New Roman" panose="02020603050405020304" pitchFamily="18" charset="0"/>
              </a:rPr>
              <a:t> </a:t>
            </a:r>
            <a:r>
              <a:rPr lang="fr-FR" sz="2100" dirty="0" err="1">
                <a:latin typeface="Roboto Condensed (Body)"/>
                <a:cs typeface="Times New Roman" panose="02020603050405020304" pitchFamily="18" charset="0"/>
              </a:rPr>
              <a:t>từ</a:t>
            </a:r>
            <a:r>
              <a:rPr lang="fr-FR" sz="2100" dirty="0">
                <a:latin typeface="Roboto Condensed (Body)"/>
                <a:cs typeface="Times New Roman" panose="02020603050405020304" pitchFamily="18" charset="0"/>
              </a:rPr>
              <a:t> client.</a:t>
            </a:r>
          </a:p>
          <a:p>
            <a:pPr lvl="1">
              <a:buClrTx/>
              <a:buFont typeface="Wingdings" panose="05000000000000000000" pitchFamily="2" charset="2"/>
              <a:buChar char="Ø"/>
            </a:pPr>
            <a:r>
              <a:rPr lang="en-US" sz="2100" dirty="0">
                <a:latin typeface="Roboto Condensed (Body)"/>
                <a:cs typeface="Times New Roman" panose="02020603050405020304" pitchFamily="18" charset="0"/>
              </a:rPr>
              <a:t>Service Layer: </a:t>
            </a:r>
            <a:r>
              <a:rPr lang="en-US" sz="2100" dirty="0" err="1">
                <a:latin typeface="Roboto Condensed (Body)"/>
                <a:cs typeface="Times New Roman" panose="02020603050405020304" pitchFamily="18" charset="0"/>
              </a:rPr>
              <a:t>Xử</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lý</a:t>
            </a:r>
            <a:r>
              <a:rPr lang="en-US" sz="2100" dirty="0">
                <a:latin typeface="Roboto Condensed (Body)"/>
                <a:cs typeface="Times New Roman" panose="02020603050405020304" pitchFamily="18" charset="0"/>
              </a:rPr>
              <a:t> logic </a:t>
            </a:r>
            <a:r>
              <a:rPr lang="en-US" sz="2100" dirty="0" err="1">
                <a:latin typeface="Roboto Condensed (Body)"/>
                <a:cs typeface="Times New Roman" panose="02020603050405020304" pitchFamily="18" charset="0"/>
              </a:rPr>
              <a:t>nghiệp</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vụ</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đặt</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vé</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kiểm</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tra</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ghế</a:t>
            </a:r>
            <a:r>
              <a:rPr lang="en-US" sz="2100" dirty="0">
                <a:latin typeface="Roboto Condensed (Body)"/>
                <a:cs typeface="Times New Roman" panose="02020603050405020304" pitchFamily="18" charset="0"/>
              </a:rPr>
              <a:t>...).</a:t>
            </a:r>
          </a:p>
          <a:p>
            <a:pPr lvl="1">
              <a:buClrTx/>
              <a:buFont typeface="Wingdings" panose="05000000000000000000" pitchFamily="2" charset="2"/>
              <a:buChar char="Ø"/>
            </a:pPr>
            <a:r>
              <a:rPr lang="en-US" sz="2100" dirty="0">
                <a:latin typeface="Roboto Condensed (Body)"/>
                <a:cs typeface="Times New Roman" panose="02020603050405020304" pitchFamily="18" charset="0"/>
              </a:rPr>
              <a:t>Routes: </a:t>
            </a:r>
            <a:r>
              <a:rPr lang="en-US" sz="2100" dirty="0" err="1">
                <a:latin typeface="Roboto Condensed (Body)"/>
                <a:cs typeface="Times New Roman" panose="02020603050405020304" pitchFamily="18" charset="0"/>
              </a:rPr>
              <a:t>Định</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nghĩa</a:t>
            </a:r>
            <a:r>
              <a:rPr lang="en-US" sz="2100" dirty="0">
                <a:latin typeface="Roboto Condensed (Body)"/>
                <a:cs typeface="Times New Roman" panose="02020603050405020304" pitchFamily="18" charset="0"/>
              </a:rPr>
              <a:t> endpoint API (/</a:t>
            </a:r>
            <a:r>
              <a:rPr lang="en-US" sz="2100" dirty="0" err="1">
                <a:latin typeface="Roboto Condensed (Body)"/>
                <a:cs typeface="Times New Roman" panose="02020603050405020304" pitchFamily="18" charset="0"/>
              </a:rPr>
              <a:t>api</a:t>
            </a:r>
            <a:r>
              <a:rPr lang="en-US" sz="2100" dirty="0">
                <a:latin typeface="Roboto Condensed (Body)"/>
                <a:cs typeface="Times New Roman" panose="02020603050405020304" pitchFamily="18" charset="0"/>
              </a:rPr>
              <a:t>/v1/...).</a:t>
            </a:r>
          </a:p>
          <a:p>
            <a:pPr lvl="1">
              <a:buClrTx/>
              <a:buFont typeface="Wingdings" panose="05000000000000000000" pitchFamily="2" charset="2"/>
              <a:buChar char="Ø"/>
            </a:pPr>
            <a:r>
              <a:rPr lang="en-US" sz="2100" dirty="0">
                <a:latin typeface="Roboto Condensed (Body)"/>
                <a:cs typeface="Times New Roman" panose="02020603050405020304" pitchFamily="18" charset="0"/>
              </a:rPr>
              <a:t>Middleware: </a:t>
            </a:r>
            <a:r>
              <a:rPr lang="en-US" sz="2100" dirty="0" err="1">
                <a:latin typeface="Roboto Condensed (Body)"/>
                <a:cs typeface="Times New Roman" panose="02020603050405020304" pitchFamily="18" charset="0"/>
              </a:rPr>
              <a:t>Xác</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thực</a:t>
            </a:r>
            <a:r>
              <a:rPr lang="en-US" sz="2100" dirty="0">
                <a:latin typeface="Roboto Condensed (Body)"/>
                <a:cs typeface="Times New Roman" panose="02020603050405020304" pitchFamily="18" charset="0"/>
              </a:rPr>
              <a:t> JWT, </a:t>
            </a:r>
            <a:r>
              <a:rPr lang="en-US" sz="2100" dirty="0" err="1">
                <a:latin typeface="Roboto Condensed (Body)"/>
                <a:cs typeface="Times New Roman" panose="02020603050405020304" pitchFamily="18" charset="0"/>
              </a:rPr>
              <a:t>phân</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quyền</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kiểm</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lỗi</a:t>
            </a:r>
            <a:r>
              <a:rPr lang="en-US" sz="2100" dirty="0">
                <a:latin typeface="Roboto Condensed (Body)"/>
                <a:cs typeface="Times New Roman" panose="02020603050405020304" pitchFamily="18" charset="0"/>
              </a:rPr>
              <a:t>.</a:t>
            </a:r>
          </a:p>
          <a:p>
            <a:pPr lvl="1">
              <a:buClrTx/>
              <a:buFont typeface="Wingdings" panose="05000000000000000000" pitchFamily="2" charset="2"/>
              <a:buChar char="Ø"/>
            </a:pPr>
            <a:r>
              <a:rPr lang="en-US" sz="2100" dirty="0">
                <a:latin typeface="Roboto Condensed (Body)"/>
                <a:cs typeface="Times New Roman" panose="02020603050405020304" pitchFamily="18" charset="0"/>
              </a:rPr>
              <a:t>Database Access: </a:t>
            </a:r>
            <a:r>
              <a:rPr lang="en-US" sz="2100" dirty="0" err="1">
                <a:latin typeface="Roboto Condensed (Body)"/>
                <a:cs typeface="Times New Roman" panose="02020603050405020304" pitchFamily="18" charset="0"/>
              </a:rPr>
              <a:t>Sử</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dụng</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Sequelize</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để</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thao</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tác</a:t>
            </a:r>
            <a:r>
              <a:rPr lang="en-US" sz="2100" dirty="0">
                <a:latin typeface="Roboto Condensed (Body)"/>
                <a:cs typeface="Times New Roman" panose="02020603050405020304" pitchFamily="18" charset="0"/>
              </a:rPr>
              <a:t> </a:t>
            </a:r>
            <a:r>
              <a:rPr lang="en-US" sz="2100" dirty="0" err="1">
                <a:latin typeface="Roboto Condensed (Body)"/>
                <a:cs typeface="Times New Roman" panose="02020603050405020304" pitchFamily="18" charset="0"/>
              </a:rPr>
              <a:t>với</a:t>
            </a:r>
            <a:r>
              <a:rPr lang="en-US" sz="2100" dirty="0">
                <a:latin typeface="Roboto Condensed (Body)"/>
                <a:cs typeface="Times New Roman" panose="02020603050405020304" pitchFamily="18" charset="0"/>
              </a:rPr>
              <a:t> MySQL.</a:t>
            </a:r>
          </a:p>
          <a:p>
            <a:pPr>
              <a:buClrTx/>
              <a:buFont typeface="Wingdings" panose="05000000000000000000" pitchFamily="2" charset="2"/>
              <a:buChar char="q"/>
            </a:pPr>
            <a:r>
              <a:rPr lang="vi-VN" sz="2300" b="1" dirty="0">
                <a:latin typeface="Roboto Condensed Bold" panose="020B0604020202020204"/>
                <a:cs typeface="Times New Roman" panose="02020603050405020304" pitchFamily="18" charset="0"/>
              </a:rPr>
              <a:t>Cơ sở dữ liệu (MySQL):</a:t>
            </a:r>
            <a:endParaRPr lang="en-US" sz="2300" b="1" dirty="0">
              <a:latin typeface="Roboto Condensed Bold" panose="020B0604020202020204"/>
              <a:cs typeface="Times New Roman" panose="02020603050405020304" pitchFamily="18" charset="0"/>
            </a:endParaRPr>
          </a:p>
          <a:p>
            <a:pPr lvl="1">
              <a:buClrTx/>
              <a:buFont typeface="Wingdings" panose="05000000000000000000" pitchFamily="2" charset="2"/>
              <a:buChar char="Ø"/>
            </a:pPr>
            <a:r>
              <a:rPr lang="vi-VN" sz="2100" dirty="0">
                <a:latin typeface="Roboto Condensed (Body)"/>
                <a:cs typeface="Times New Roman" panose="02020603050405020304" pitchFamily="18" charset="0"/>
              </a:rPr>
              <a:t>Lưu trữ dữ liệu hệ thống (người dùng, phim, vé...).</a:t>
            </a:r>
            <a:endParaRPr lang="en-US" sz="2100" dirty="0">
              <a:latin typeface="Roboto Condensed (Body)"/>
              <a:cs typeface="Times New Roman" panose="02020603050405020304" pitchFamily="18" charset="0"/>
            </a:endParaRPr>
          </a:p>
          <a:p>
            <a:endParaRPr lang="vi-VN" dirty="0"/>
          </a:p>
        </p:txBody>
      </p:sp>
    </p:spTree>
    <p:extLst>
      <p:ext uri="{BB962C8B-B14F-4D97-AF65-F5344CB8AC3E}">
        <p14:creationId xmlns:p14="http://schemas.microsoft.com/office/powerpoint/2010/main" val="137004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744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Mapping với Sequelize</a:t>
            </a:r>
          </a:p>
          <a:p>
            <a:endParaRPr lang="vi-VN" dirty="0"/>
          </a:p>
        </p:txBody>
      </p:sp>
    </p:spTree>
    <p:extLst>
      <p:ext uri="{BB962C8B-B14F-4D97-AF65-F5344CB8AC3E}">
        <p14:creationId xmlns:p14="http://schemas.microsoft.com/office/powerpoint/2010/main" val="934952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 name="Google Shape;10;p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txBox="1">
            <a:spLocks noGrp="1"/>
          </p:cNvSpPr>
          <p:nvPr>
            <p:ph type="ctrTitle"/>
          </p:nvPr>
        </p:nvSpPr>
        <p:spPr>
          <a:xfrm>
            <a:off x="1335767" y="1327367"/>
            <a:ext cx="6228800" cy="3404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6" name="Google Shape;16;p2"/>
          <p:cNvSpPr txBox="1">
            <a:spLocks noGrp="1"/>
          </p:cNvSpPr>
          <p:nvPr>
            <p:ph type="subTitle" idx="1"/>
          </p:nvPr>
        </p:nvSpPr>
        <p:spPr>
          <a:xfrm>
            <a:off x="1335767" y="4731767"/>
            <a:ext cx="48272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cxnSp>
        <p:nvCxnSpPr>
          <p:cNvPr id="17" name="Google Shape;17;p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18;p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19;p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20;p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2771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pic>
        <p:nvPicPr>
          <p:cNvPr id="113" name="Google Shape;113;p11"/>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14" name="Google Shape;114;p11"/>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11"/>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11"/>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11"/>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11"/>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19" name="Google Shape;119;p11"/>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120" name="Google Shape;120;p11"/>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121" name="Google Shape;121;p11"/>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11"/>
          <p:cNvSpPr txBox="1">
            <a:spLocks noGrp="1"/>
          </p:cNvSpPr>
          <p:nvPr>
            <p:ph type="title" hasCustomPrompt="1"/>
          </p:nvPr>
        </p:nvSpPr>
        <p:spPr>
          <a:xfrm>
            <a:off x="2314500" y="2080592"/>
            <a:ext cx="7563200" cy="196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2314500" y="4114608"/>
            <a:ext cx="7563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644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1806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27" name="Google Shape;127;p1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1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1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13"/>
          <p:cNvSpPr txBox="1">
            <a:spLocks noGrp="1"/>
          </p:cNvSpPr>
          <p:nvPr>
            <p:ph type="title"/>
          </p:nvPr>
        </p:nvSpPr>
        <p:spPr>
          <a:xfrm>
            <a:off x="1191600" y="719200"/>
            <a:ext cx="980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3" name="Google Shape;133;p13"/>
          <p:cNvSpPr txBox="1">
            <a:spLocks noGrp="1"/>
          </p:cNvSpPr>
          <p:nvPr>
            <p:ph type="title" idx="2"/>
          </p:nvPr>
        </p:nvSpPr>
        <p:spPr>
          <a:xfrm>
            <a:off x="2163517"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4" name="Google Shape;134;p13"/>
          <p:cNvSpPr txBox="1">
            <a:spLocks noGrp="1"/>
          </p:cNvSpPr>
          <p:nvPr>
            <p:ph type="subTitle" idx="1"/>
          </p:nvPr>
        </p:nvSpPr>
        <p:spPr>
          <a:xfrm>
            <a:off x="2163517"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5" name="Google Shape;135;p13"/>
          <p:cNvSpPr txBox="1">
            <a:spLocks noGrp="1"/>
          </p:cNvSpPr>
          <p:nvPr>
            <p:ph type="title" idx="3"/>
          </p:nvPr>
        </p:nvSpPr>
        <p:spPr>
          <a:xfrm>
            <a:off x="6925684"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6" name="Google Shape;136;p13"/>
          <p:cNvSpPr txBox="1">
            <a:spLocks noGrp="1"/>
          </p:cNvSpPr>
          <p:nvPr>
            <p:ph type="subTitle" idx="4"/>
          </p:nvPr>
        </p:nvSpPr>
        <p:spPr>
          <a:xfrm>
            <a:off x="6925684"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7" name="Google Shape;137;p13"/>
          <p:cNvSpPr txBox="1">
            <a:spLocks noGrp="1"/>
          </p:cNvSpPr>
          <p:nvPr>
            <p:ph type="title" idx="5"/>
          </p:nvPr>
        </p:nvSpPr>
        <p:spPr>
          <a:xfrm>
            <a:off x="2163517"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8" name="Google Shape;138;p13"/>
          <p:cNvSpPr txBox="1">
            <a:spLocks noGrp="1"/>
          </p:cNvSpPr>
          <p:nvPr>
            <p:ph type="subTitle" idx="6"/>
          </p:nvPr>
        </p:nvSpPr>
        <p:spPr>
          <a:xfrm>
            <a:off x="2163517"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9" name="Google Shape;139;p13"/>
          <p:cNvSpPr txBox="1">
            <a:spLocks noGrp="1"/>
          </p:cNvSpPr>
          <p:nvPr>
            <p:ph type="title" idx="7"/>
          </p:nvPr>
        </p:nvSpPr>
        <p:spPr>
          <a:xfrm>
            <a:off x="6925684"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40" name="Google Shape;140;p13"/>
          <p:cNvSpPr txBox="1">
            <a:spLocks noGrp="1"/>
          </p:cNvSpPr>
          <p:nvPr>
            <p:ph type="subTitle" idx="8"/>
          </p:nvPr>
        </p:nvSpPr>
        <p:spPr>
          <a:xfrm>
            <a:off x="6925684"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1" name="Google Shape;141;p13"/>
          <p:cNvSpPr txBox="1">
            <a:spLocks noGrp="1"/>
          </p:cNvSpPr>
          <p:nvPr>
            <p:ph type="title" idx="9" hasCustomPrompt="1"/>
          </p:nvPr>
        </p:nvSpPr>
        <p:spPr>
          <a:xfrm>
            <a:off x="3018317"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2" name="Google Shape;142;p13"/>
          <p:cNvSpPr txBox="1">
            <a:spLocks noGrp="1"/>
          </p:cNvSpPr>
          <p:nvPr>
            <p:ph type="title" idx="13" hasCustomPrompt="1"/>
          </p:nvPr>
        </p:nvSpPr>
        <p:spPr>
          <a:xfrm>
            <a:off x="3018317"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3" name="Google Shape;143;p13"/>
          <p:cNvSpPr txBox="1">
            <a:spLocks noGrp="1"/>
          </p:cNvSpPr>
          <p:nvPr>
            <p:ph type="title" idx="14" hasCustomPrompt="1"/>
          </p:nvPr>
        </p:nvSpPr>
        <p:spPr>
          <a:xfrm>
            <a:off x="7780484"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4" name="Google Shape;144;p13"/>
          <p:cNvSpPr txBox="1">
            <a:spLocks noGrp="1"/>
          </p:cNvSpPr>
          <p:nvPr>
            <p:ph type="title" idx="15" hasCustomPrompt="1"/>
          </p:nvPr>
        </p:nvSpPr>
        <p:spPr>
          <a:xfrm>
            <a:off x="7780484"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cxnSp>
        <p:nvCxnSpPr>
          <p:cNvPr id="145" name="Google Shape;145;p1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6" name="Google Shape;146;p1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7" name="Google Shape;147;p1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48" name="Google Shape;148;p1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0439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9"/>
        <p:cNvGrpSpPr/>
        <p:nvPr/>
      </p:nvGrpSpPr>
      <p:grpSpPr>
        <a:xfrm>
          <a:off x="0" y="0"/>
          <a:ext cx="0" cy="0"/>
          <a:chOff x="0" y="0"/>
          <a:chExt cx="0" cy="0"/>
        </a:xfrm>
      </p:grpSpPr>
      <p:pic>
        <p:nvPicPr>
          <p:cNvPr id="150" name="Google Shape;150;p1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51" name="Google Shape;151;p14"/>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4"/>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4"/>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4"/>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4"/>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14"/>
          <p:cNvSpPr txBox="1">
            <a:spLocks noGrp="1"/>
          </p:cNvSpPr>
          <p:nvPr>
            <p:ph type="title"/>
          </p:nvPr>
        </p:nvSpPr>
        <p:spPr>
          <a:xfrm>
            <a:off x="2920600" y="1917684"/>
            <a:ext cx="6350800" cy="18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57" name="Google Shape;157;p14"/>
          <p:cNvSpPr txBox="1">
            <a:spLocks noGrp="1"/>
          </p:cNvSpPr>
          <p:nvPr>
            <p:ph type="subTitle" idx="1"/>
          </p:nvPr>
        </p:nvSpPr>
        <p:spPr>
          <a:xfrm>
            <a:off x="2920600" y="3777917"/>
            <a:ext cx="6350800" cy="11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158" name="Google Shape;158;p14"/>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59" name="Google Shape;159;p14"/>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160;p14"/>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161;p14"/>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4693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64" name="Google Shape;164;p15"/>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5"/>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5"/>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5"/>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5"/>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69" name="Google Shape;169;p15"/>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70" name="Google Shape;170;p15"/>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1" name="Google Shape;171;p15"/>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2" name="Google Shape;172;p15"/>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
        <p:nvSpPr>
          <p:cNvPr id="173" name="Google Shape;173;p15"/>
          <p:cNvSpPr txBox="1">
            <a:spLocks noGrp="1"/>
          </p:cNvSpPr>
          <p:nvPr>
            <p:ph type="title"/>
          </p:nvPr>
        </p:nvSpPr>
        <p:spPr>
          <a:xfrm>
            <a:off x="3189200" y="3931527"/>
            <a:ext cx="5813600" cy="10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74" name="Google Shape;174;p15"/>
          <p:cNvSpPr txBox="1">
            <a:spLocks noGrp="1"/>
          </p:cNvSpPr>
          <p:nvPr>
            <p:ph type="subTitle" idx="1"/>
          </p:nvPr>
        </p:nvSpPr>
        <p:spPr>
          <a:xfrm>
            <a:off x="2767800" y="1768200"/>
            <a:ext cx="6656400" cy="201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cxnSp>
        <p:nvCxnSpPr>
          <p:cNvPr id="175" name="Google Shape;175;p1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76" name="Google Shape;176;p1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165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7"/>
        <p:cNvGrpSpPr/>
        <p:nvPr/>
      </p:nvGrpSpPr>
      <p:grpSpPr>
        <a:xfrm>
          <a:off x="0" y="0"/>
          <a:ext cx="0" cy="0"/>
          <a:chOff x="0" y="0"/>
          <a:chExt cx="0" cy="0"/>
        </a:xfrm>
      </p:grpSpPr>
      <p:pic>
        <p:nvPicPr>
          <p:cNvPr id="178" name="Google Shape;178;p16"/>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179" name="Google Shape;179;p1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1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84" name="Google Shape;184;p1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5" name="Google Shape;185;p1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6" name="Google Shape;186;p1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87" name="Google Shape;187;p1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188" name="Google Shape;188;p16"/>
          <p:cNvSpPr txBox="1">
            <a:spLocks noGrp="1"/>
          </p:cNvSpPr>
          <p:nvPr>
            <p:ph type="title"/>
          </p:nvPr>
        </p:nvSpPr>
        <p:spPr>
          <a:xfrm>
            <a:off x="5334003"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9" name="Google Shape;189;p16"/>
          <p:cNvSpPr txBox="1">
            <a:spLocks noGrp="1"/>
          </p:cNvSpPr>
          <p:nvPr>
            <p:ph type="title" idx="2" hasCustomPrompt="1"/>
          </p:nvPr>
        </p:nvSpPr>
        <p:spPr>
          <a:xfrm>
            <a:off x="720302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6"/>
          <p:cNvSpPr txBox="1">
            <a:spLocks noGrp="1"/>
          </p:cNvSpPr>
          <p:nvPr>
            <p:ph type="subTitle" idx="1"/>
          </p:nvPr>
        </p:nvSpPr>
        <p:spPr>
          <a:xfrm>
            <a:off x="5334000" y="4395233"/>
            <a:ext cx="5591600" cy="9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3604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pic>
        <p:nvPicPr>
          <p:cNvPr id="192" name="Google Shape;192;p1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93" name="Google Shape;193;p1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98" name="Google Shape;198;p1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9" name="Google Shape;199;p1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00" name="Google Shape;200;p1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1" name="Google Shape;201;p1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202" name="Google Shape;202;p17"/>
          <p:cNvSpPr txBox="1">
            <a:spLocks noGrp="1"/>
          </p:cNvSpPr>
          <p:nvPr>
            <p:ph type="title"/>
          </p:nvPr>
        </p:nvSpPr>
        <p:spPr>
          <a:xfrm>
            <a:off x="3299684"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17"/>
          <p:cNvSpPr txBox="1">
            <a:spLocks noGrp="1"/>
          </p:cNvSpPr>
          <p:nvPr>
            <p:ph type="title" idx="2" hasCustomPrompt="1"/>
          </p:nvPr>
        </p:nvSpPr>
        <p:spPr>
          <a:xfrm>
            <a:off x="516870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17"/>
          <p:cNvSpPr txBox="1">
            <a:spLocks noGrp="1"/>
          </p:cNvSpPr>
          <p:nvPr>
            <p:ph type="subTitle" idx="1"/>
          </p:nvPr>
        </p:nvSpPr>
        <p:spPr>
          <a:xfrm>
            <a:off x="3299684" y="4395233"/>
            <a:ext cx="559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83147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5"/>
        <p:cNvGrpSpPr/>
        <p:nvPr/>
      </p:nvGrpSpPr>
      <p:grpSpPr>
        <a:xfrm>
          <a:off x="0" y="0"/>
          <a:ext cx="0" cy="0"/>
          <a:chOff x="0" y="0"/>
          <a:chExt cx="0" cy="0"/>
        </a:xfrm>
      </p:grpSpPr>
      <p:pic>
        <p:nvPicPr>
          <p:cNvPr id="206" name="Google Shape;206;p18"/>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07" name="Google Shape;207;p1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8"/>
          <p:cNvSpPr txBox="1">
            <a:spLocks noGrp="1"/>
          </p:cNvSpPr>
          <p:nvPr>
            <p:ph type="title"/>
          </p:nvPr>
        </p:nvSpPr>
        <p:spPr>
          <a:xfrm>
            <a:off x="1598067" y="1436601"/>
            <a:ext cx="5136000" cy="242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3" name="Google Shape;213;p18"/>
          <p:cNvSpPr txBox="1">
            <a:spLocks noGrp="1"/>
          </p:cNvSpPr>
          <p:nvPr>
            <p:ph type="subTitle" idx="1"/>
          </p:nvPr>
        </p:nvSpPr>
        <p:spPr>
          <a:xfrm>
            <a:off x="1598067" y="3856836"/>
            <a:ext cx="5136000" cy="15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14" name="Google Shape;214;p1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5" name="Google Shape;215;p1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6" name="Google Shape;216;p1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1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013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20" name="Google Shape;220;p1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1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1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1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1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19"/>
          <p:cNvSpPr txBox="1">
            <a:spLocks noGrp="1"/>
          </p:cNvSpPr>
          <p:nvPr>
            <p:ph type="title"/>
          </p:nvPr>
        </p:nvSpPr>
        <p:spPr>
          <a:xfrm>
            <a:off x="6958000" y="2170667"/>
            <a:ext cx="4058800" cy="109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6" name="Google Shape;226;p19"/>
          <p:cNvSpPr txBox="1">
            <a:spLocks noGrp="1"/>
          </p:cNvSpPr>
          <p:nvPr>
            <p:ph type="subTitle" idx="1"/>
          </p:nvPr>
        </p:nvSpPr>
        <p:spPr>
          <a:xfrm>
            <a:off x="6958000" y="3263000"/>
            <a:ext cx="40588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27" name="Google Shape;227;p1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1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9" name="Google Shape;229;p1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30" name="Google Shape;230;p1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6144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31"/>
        <p:cNvGrpSpPr/>
        <p:nvPr/>
      </p:nvGrpSpPr>
      <p:grpSpPr>
        <a:xfrm>
          <a:off x="0" y="0"/>
          <a:ext cx="0" cy="0"/>
          <a:chOff x="0" y="0"/>
          <a:chExt cx="0" cy="0"/>
        </a:xfrm>
      </p:grpSpPr>
      <p:pic>
        <p:nvPicPr>
          <p:cNvPr id="232" name="Google Shape;232;p20"/>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33" name="Google Shape;233;p20"/>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0"/>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0"/>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0"/>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0"/>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0"/>
          <p:cNvSpPr txBox="1">
            <a:spLocks noGrp="1"/>
          </p:cNvSpPr>
          <p:nvPr>
            <p:ph type="title"/>
          </p:nvPr>
        </p:nvSpPr>
        <p:spPr>
          <a:xfrm>
            <a:off x="2037200" y="2167400"/>
            <a:ext cx="4058800" cy="10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20"/>
          <p:cNvSpPr txBox="1">
            <a:spLocks noGrp="1"/>
          </p:cNvSpPr>
          <p:nvPr>
            <p:ph type="subTitle" idx="1"/>
          </p:nvPr>
        </p:nvSpPr>
        <p:spPr>
          <a:xfrm>
            <a:off x="2037200" y="3263000"/>
            <a:ext cx="4058800" cy="171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40" name="Google Shape;240;p20"/>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1" name="Google Shape;241;p20"/>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2" name="Google Shape;242;p20"/>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43" name="Google Shape;243;p20"/>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369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3" name="Google Shape;23;p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28" name="Google Shape;28;p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 name="Google Shape;29;p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3"/>
          <p:cNvSpPr txBox="1">
            <a:spLocks noGrp="1"/>
          </p:cNvSpPr>
          <p:nvPr>
            <p:ph type="title"/>
          </p:nvPr>
        </p:nvSpPr>
        <p:spPr>
          <a:xfrm>
            <a:off x="2298400" y="3188400"/>
            <a:ext cx="759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3" name="Google Shape;33;p3"/>
          <p:cNvSpPr txBox="1">
            <a:spLocks noGrp="1"/>
          </p:cNvSpPr>
          <p:nvPr>
            <p:ph type="title" idx="2" hasCustomPrompt="1"/>
          </p:nvPr>
        </p:nvSpPr>
        <p:spPr>
          <a:xfrm>
            <a:off x="5169224"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2298400" y="4395233"/>
            <a:ext cx="75952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38572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4"/>
        <p:cNvGrpSpPr/>
        <p:nvPr/>
      </p:nvGrpSpPr>
      <p:grpSpPr>
        <a:xfrm>
          <a:off x="0" y="0"/>
          <a:ext cx="0" cy="0"/>
          <a:chOff x="0" y="0"/>
          <a:chExt cx="0" cy="0"/>
        </a:xfrm>
      </p:grpSpPr>
      <p:pic>
        <p:nvPicPr>
          <p:cNvPr id="245" name="Google Shape;245;p21"/>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46" name="Google Shape;246;p2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1"/>
          <p:cNvSpPr txBox="1">
            <a:spLocks noGrp="1"/>
          </p:cNvSpPr>
          <p:nvPr>
            <p:ph type="title"/>
          </p:nvPr>
        </p:nvSpPr>
        <p:spPr>
          <a:xfrm>
            <a:off x="5755233" y="2167400"/>
            <a:ext cx="4058800" cy="109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2" name="Google Shape;252;p21"/>
          <p:cNvSpPr txBox="1">
            <a:spLocks noGrp="1"/>
          </p:cNvSpPr>
          <p:nvPr>
            <p:ph type="subTitle" idx="1"/>
          </p:nvPr>
        </p:nvSpPr>
        <p:spPr>
          <a:xfrm>
            <a:off x="5755233" y="3263000"/>
            <a:ext cx="4058800" cy="15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53" name="Google Shape;253;p2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4" name="Google Shape;254;p2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5" name="Google Shape;255;p2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56" name="Google Shape;256;p2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6712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7"/>
        <p:cNvGrpSpPr/>
        <p:nvPr/>
      </p:nvGrpSpPr>
      <p:grpSpPr>
        <a:xfrm>
          <a:off x="0" y="0"/>
          <a:ext cx="0" cy="0"/>
          <a:chOff x="0" y="0"/>
          <a:chExt cx="0" cy="0"/>
        </a:xfrm>
      </p:grpSpPr>
      <p:pic>
        <p:nvPicPr>
          <p:cNvPr id="258" name="Google Shape;258;p2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59" name="Google Shape;259;p2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2"/>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22"/>
          <p:cNvSpPr txBox="1">
            <a:spLocks noGrp="1"/>
          </p:cNvSpPr>
          <p:nvPr>
            <p:ph type="title" idx="2"/>
          </p:nvPr>
        </p:nvSpPr>
        <p:spPr>
          <a:xfrm>
            <a:off x="6852500" y="1678608"/>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6" name="Google Shape;266;p22"/>
          <p:cNvSpPr txBox="1">
            <a:spLocks noGrp="1"/>
          </p:cNvSpPr>
          <p:nvPr>
            <p:ph type="subTitle" idx="1"/>
          </p:nvPr>
        </p:nvSpPr>
        <p:spPr>
          <a:xfrm>
            <a:off x="6852500" y="222717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7" name="Google Shape;267;p22"/>
          <p:cNvSpPr txBox="1">
            <a:spLocks noGrp="1"/>
          </p:cNvSpPr>
          <p:nvPr>
            <p:ph type="title" idx="3"/>
          </p:nvPr>
        </p:nvSpPr>
        <p:spPr>
          <a:xfrm>
            <a:off x="6852492" y="3130384"/>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8" name="Google Shape;268;p22"/>
          <p:cNvSpPr txBox="1">
            <a:spLocks noGrp="1"/>
          </p:cNvSpPr>
          <p:nvPr>
            <p:ph type="subTitle" idx="4"/>
          </p:nvPr>
        </p:nvSpPr>
        <p:spPr>
          <a:xfrm>
            <a:off x="6852496" y="3678951"/>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9" name="Google Shape;269;p22"/>
          <p:cNvSpPr txBox="1">
            <a:spLocks noGrp="1"/>
          </p:cNvSpPr>
          <p:nvPr>
            <p:ph type="title" idx="5"/>
          </p:nvPr>
        </p:nvSpPr>
        <p:spPr>
          <a:xfrm>
            <a:off x="6852495" y="4582159"/>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70" name="Google Shape;270;p22"/>
          <p:cNvSpPr txBox="1">
            <a:spLocks noGrp="1"/>
          </p:cNvSpPr>
          <p:nvPr>
            <p:ph type="subTitle" idx="6"/>
          </p:nvPr>
        </p:nvSpPr>
        <p:spPr>
          <a:xfrm>
            <a:off x="6852500" y="513072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71" name="Google Shape;271;p2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8694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75"/>
        <p:cNvGrpSpPr/>
        <p:nvPr/>
      </p:nvGrpSpPr>
      <p:grpSpPr>
        <a:xfrm>
          <a:off x="0" y="0"/>
          <a:ext cx="0" cy="0"/>
          <a:chOff x="0" y="0"/>
          <a:chExt cx="0" cy="0"/>
        </a:xfrm>
      </p:grpSpPr>
      <p:pic>
        <p:nvPicPr>
          <p:cNvPr id="276" name="Google Shape;276;p2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77" name="Google Shape;277;p2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3" name="Google Shape;283;p23"/>
          <p:cNvSpPr txBox="1">
            <a:spLocks noGrp="1"/>
          </p:cNvSpPr>
          <p:nvPr>
            <p:ph type="title" idx="2"/>
          </p:nvPr>
        </p:nvSpPr>
        <p:spPr>
          <a:xfrm>
            <a:off x="1250267"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4" name="Google Shape;284;p23"/>
          <p:cNvSpPr txBox="1">
            <a:spLocks noGrp="1"/>
          </p:cNvSpPr>
          <p:nvPr>
            <p:ph type="subTitle" idx="1"/>
          </p:nvPr>
        </p:nvSpPr>
        <p:spPr>
          <a:xfrm>
            <a:off x="1250267"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5" name="Google Shape;285;p23"/>
          <p:cNvSpPr txBox="1">
            <a:spLocks noGrp="1"/>
          </p:cNvSpPr>
          <p:nvPr>
            <p:ph type="title" idx="3"/>
          </p:nvPr>
        </p:nvSpPr>
        <p:spPr>
          <a:xfrm>
            <a:off x="4645892"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6" name="Google Shape;286;p23"/>
          <p:cNvSpPr txBox="1">
            <a:spLocks noGrp="1"/>
          </p:cNvSpPr>
          <p:nvPr>
            <p:ph type="subTitle" idx="4"/>
          </p:nvPr>
        </p:nvSpPr>
        <p:spPr>
          <a:xfrm>
            <a:off x="4645896"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7" name="Google Shape;287;p23"/>
          <p:cNvSpPr txBox="1">
            <a:spLocks noGrp="1"/>
          </p:cNvSpPr>
          <p:nvPr>
            <p:ph type="title" idx="5"/>
          </p:nvPr>
        </p:nvSpPr>
        <p:spPr>
          <a:xfrm>
            <a:off x="8041528"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8" name="Google Shape;288;p23"/>
          <p:cNvSpPr txBox="1">
            <a:spLocks noGrp="1"/>
          </p:cNvSpPr>
          <p:nvPr>
            <p:ph type="subTitle" idx="6"/>
          </p:nvPr>
        </p:nvSpPr>
        <p:spPr>
          <a:xfrm>
            <a:off x="8041533"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9" name="Google Shape;289;p23"/>
          <p:cNvSpPr txBox="1">
            <a:spLocks noGrp="1"/>
          </p:cNvSpPr>
          <p:nvPr>
            <p:ph type="title" idx="7" hasCustomPrompt="1"/>
          </p:nvPr>
        </p:nvSpPr>
        <p:spPr>
          <a:xfrm>
            <a:off x="20026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0" name="Google Shape;290;p23"/>
          <p:cNvSpPr txBox="1">
            <a:spLocks noGrp="1"/>
          </p:cNvSpPr>
          <p:nvPr>
            <p:ph type="title" idx="8" hasCustomPrompt="1"/>
          </p:nvPr>
        </p:nvSpPr>
        <p:spPr>
          <a:xfrm>
            <a:off x="53959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1" name="Google Shape;291;p23"/>
          <p:cNvSpPr txBox="1">
            <a:spLocks noGrp="1"/>
          </p:cNvSpPr>
          <p:nvPr>
            <p:ph type="title" idx="9" hasCustomPrompt="1"/>
          </p:nvPr>
        </p:nvSpPr>
        <p:spPr>
          <a:xfrm>
            <a:off x="87892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292" name="Google Shape;292;p2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3" name="Google Shape;293;p2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2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79911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98" name="Google Shape;298;p2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4"/>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4" name="Google Shape;304;p24"/>
          <p:cNvSpPr txBox="1">
            <a:spLocks noGrp="1"/>
          </p:cNvSpPr>
          <p:nvPr>
            <p:ph type="title" idx="2"/>
          </p:nvPr>
        </p:nvSpPr>
        <p:spPr>
          <a:xfrm flipH="1">
            <a:off x="1250267" y="2444212"/>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24"/>
          <p:cNvSpPr txBox="1">
            <a:spLocks noGrp="1"/>
          </p:cNvSpPr>
          <p:nvPr>
            <p:ph type="subTitle" idx="1"/>
          </p:nvPr>
        </p:nvSpPr>
        <p:spPr>
          <a:xfrm flipH="1">
            <a:off x="1250267" y="1732045"/>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6" name="Google Shape;306;p24"/>
          <p:cNvSpPr txBox="1">
            <a:spLocks noGrp="1"/>
          </p:cNvSpPr>
          <p:nvPr>
            <p:ph type="title" idx="3"/>
          </p:nvPr>
        </p:nvSpPr>
        <p:spPr>
          <a:xfrm>
            <a:off x="4645892"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24"/>
          <p:cNvSpPr txBox="1">
            <a:spLocks noGrp="1"/>
          </p:cNvSpPr>
          <p:nvPr>
            <p:ph type="subTitle" idx="4"/>
          </p:nvPr>
        </p:nvSpPr>
        <p:spPr>
          <a:xfrm>
            <a:off x="4645896"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8" name="Google Shape;308;p24"/>
          <p:cNvSpPr txBox="1">
            <a:spLocks noGrp="1"/>
          </p:cNvSpPr>
          <p:nvPr>
            <p:ph type="title" idx="5"/>
          </p:nvPr>
        </p:nvSpPr>
        <p:spPr>
          <a:xfrm>
            <a:off x="8041528"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24"/>
          <p:cNvSpPr txBox="1">
            <a:spLocks noGrp="1"/>
          </p:cNvSpPr>
          <p:nvPr>
            <p:ph type="subTitle" idx="6"/>
          </p:nvPr>
        </p:nvSpPr>
        <p:spPr>
          <a:xfrm>
            <a:off x="8041533"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10" name="Google Shape;310;p2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2" name="Google Shape;312;p2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3" name="Google Shape;313;p2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7367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14"/>
        <p:cNvGrpSpPr/>
        <p:nvPr/>
      </p:nvGrpSpPr>
      <p:grpSpPr>
        <a:xfrm>
          <a:off x="0" y="0"/>
          <a:ext cx="0" cy="0"/>
          <a:chOff x="0" y="0"/>
          <a:chExt cx="0" cy="0"/>
        </a:xfrm>
      </p:grpSpPr>
      <p:pic>
        <p:nvPicPr>
          <p:cNvPr id="315" name="Google Shape;315;p25"/>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16" name="Google Shape;316;p2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5"/>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2" name="Google Shape;322;p25"/>
          <p:cNvSpPr txBox="1">
            <a:spLocks noGrp="1"/>
          </p:cNvSpPr>
          <p:nvPr>
            <p:ph type="title" idx="2"/>
          </p:nvPr>
        </p:nvSpPr>
        <p:spPr>
          <a:xfrm>
            <a:off x="2087533"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3" name="Google Shape;323;p25"/>
          <p:cNvSpPr txBox="1">
            <a:spLocks noGrp="1"/>
          </p:cNvSpPr>
          <p:nvPr>
            <p:ph type="subTitle" idx="1"/>
          </p:nvPr>
        </p:nvSpPr>
        <p:spPr>
          <a:xfrm>
            <a:off x="2439933"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24" name="Google Shape;324;p25"/>
          <p:cNvSpPr txBox="1">
            <a:spLocks noGrp="1"/>
          </p:cNvSpPr>
          <p:nvPr>
            <p:ph type="title" idx="3"/>
          </p:nvPr>
        </p:nvSpPr>
        <p:spPr>
          <a:xfrm>
            <a:off x="6499196"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5" name="Google Shape;325;p25"/>
          <p:cNvSpPr txBox="1">
            <a:spLocks noGrp="1"/>
          </p:cNvSpPr>
          <p:nvPr>
            <p:ph type="subTitle" idx="4"/>
          </p:nvPr>
        </p:nvSpPr>
        <p:spPr>
          <a:xfrm>
            <a:off x="6851572"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26" name="Google Shape;326;p2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7" name="Google Shape;327;p2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8" name="Google Shape;328;p2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29" name="Google Shape;329;p2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30" name="Google Shape;330;p25"/>
          <p:cNvSpPr txBox="1">
            <a:spLocks noGrp="1"/>
          </p:cNvSpPr>
          <p:nvPr>
            <p:ph type="title" idx="5"/>
          </p:nvPr>
        </p:nvSpPr>
        <p:spPr>
          <a:xfrm>
            <a:off x="2179567"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25"/>
          <p:cNvSpPr txBox="1">
            <a:spLocks noGrp="1"/>
          </p:cNvSpPr>
          <p:nvPr>
            <p:ph type="title" idx="6"/>
          </p:nvPr>
        </p:nvSpPr>
        <p:spPr>
          <a:xfrm>
            <a:off x="6591184"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Tree>
    <p:extLst>
      <p:ext uri="{BB962C8B-B14F-4D97-AF65-F5344CB8AC3E}">
        <p14:creationId xmlns:p14="http://schemas.microsoft.com/office/powerpoint/2010/main" val="32442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34" name="Google Shape;334;p2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6"/>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6"/>
          <p:cNvSpPr txBox="1">
            <a:spLocks noGrp="1"/>
          </p:cNvSpPr>
          <p:nvPr>
            <p:ph type="title" idx="2"/>
          </p:nvPr>
        </p:nvSpPr>
        <p:spPr>
          <a:xfrm>
            <a:off x="1191668" y="1913163"/>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1" name="Google Shape;341;p26"/>
          <p:cNvSpPr txBox="1">
            <a:spLocks noGrp="1"/>
          </p:cNvSpPr>
          <p:nvPr>
            <p:ph type="subTitle" idx="1"/>
          </p:nvPr>
        </p:nvSpPr>
        <p:spPr>
          <a:xfrm>
            <a:off x="1608433" y="2461733"/>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cxnSp>
        <p:nvCxnSpPr>
          <p:cNvPr id="342" name="Google Shape;342;p2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3" name="Google Shape;343;p2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4" name="Google Shape;344;p2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45" name="Google Shape;345;p2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26"/>
          <p:cNvSpPr txBox="1">
            <a:spLocks noGrp="1"/>
          </p:cNvSpPr>
          <p:nvPr>
            <p:ph type="title" idx="3"/>
          </p:nvPr>
        </p:nvSpPr>
        <p:spPr>
          <a:xfrm>
            <a:off x="1191668" y="3975179"/>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7" name="Google Shape;347;p26"/>
          <p:cNvSpPr txBox="1">
            <a:spLocks noGrp="1"/>
          </p:cNvSpPr>
          <p:nvPr>
            <p:ph type="subTitle" idx="4"/>
          </p:nvPr>
        </p:nvSpPr>
        <p:spPr>
          <a:xfrm>
            <a:off x="1608433" y="4523764"/>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300758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48"/>
        <p:cNvGrpSpPr/>
        <p:nvPr/>
      </p:nvGrpSpPr>
      <p:grpSpPr>
        <a:xfrm>
          <a:off x="0" y="0"/>
          <a:ext cx="0" cy="0"/>
          <a:chOff x="0" y="0"/>
          <a:chExt cx="0" cy="0"/>
        </a:xfrm>
      </p:grpSpPr>
      <p:pic>
        <p:nvPicPr>
          <p:cNvPr id="349" name="Google Shape;349;p27"/>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50" name="Google Shape;350;p2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7"/>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6" name="Google Shape;356;p27"/>
          <p:cNvSpPr txBox="1">
            <a:spLocks noGrp="1"/>
          </p:cNvSpPr>
          <p:nvPr>
            <p:ph type="title" idx="2"/>
          </p:nvPr>
        </p:nvSpPr>
        <p:spPr>
          <a:xfrm>
            <a:off x="1191667"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27"/>
          <p:cNvSpPr txBox="1">
            <a:spLocks noGrp="1"/>
          </p:cNvSpPr>
          <p:nvPr>
            <p:ph type="subTitle" idx="1"/>
          </p:nvPr>
        </p:nvSpPr>
        <p:spPr>
          <a:xfrm>
            <a:off x="11916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58" name="Google Shape;358;p27"/>
          <p:cNvSpPr txBox="1">
            <a:spLocks noGrp="1"/>
          </p:cNvSpPr>
          <p:nvPr>
            <p:ph type="title" idx="3"/>
          </p:nvPr>
        </p:nvSpPr>
        <p:spPr>
          <a:xfrm>
            <a:off x="8271972"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27"/>
          <p:cNvSpPr txBox="1">
            <a:spLocks noGrp="1"/>
          </p:cNvSpPr>
          <p:nvPr>
            <p:ph type="subTitle" idx="4"/>
          </p:nvPr>
        </p:nvSpPr>
        <p:spPr>
          <a:xfrm>
            <a:off x="82719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0" name="Google Shape;360;p27"/>
          <p:cNvSpPr txBox="1">
            <a:spLocks noGrp="1"/>
          </p:cNvSpPr>
          <p:nvPr>
            <p:ph type="title" idx="5"/>
          </p:nvPr>
        </p:nvSpPr>
        <p:spPr>
          <a:xfrm>
            <a:off x="1191667"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27"/>
          <p:cNvSpPr txBox="1">
            <a:spLocks noGrp="1"/>
          </p:cNvSpPr>
          <p:nvPr>
            <p:ph type="subTitle" idx="6"/>
          </p:nvPr>
        </p:nvSpPr>
        <p:spPr>
          <a:xfrm>
            <a:off x="1191667"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2" name="Google Shape;362;p27"/>
          <p:cNvSpPr txBox="1">
            <a:spLocks noGrp="1"/>
          </p:cNvSpPr>
          <p:nvPr>
            <p:ph type="title" idx="7"/>
          </p:nvPr>
        </p:nvSpPr>
        <p:spPr>
          <a:xfrm>
            <a:off x="8271972"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27"/>
          <p:cNvSpPr txBox="1">
            <a:spLocks noGrp="1"/>
          </p:cNvSpPr>
          <p:nvPr>
            <p:ph type="subTitle" idx="8"/>
          </p:nvPr>
        </p:nvSpPr>
        <p:spPr>
          <a:xfrm>
            <a:off x="8272036"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64" name="Google Shape;364;p2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5" name="Google Shape;365;p2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6" name="Google Shape;366;p2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67" name="Google Shape;367;p2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71061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8"/>
        <p:cNvGrpSpPr/>
        <p:nvPr/>
      </p:nvGrpSpPr>
      <p:grpSpPr>
        <a:xfrm>
          <a:off x="0" y="0"/>
          <a:ext cx="0" cy="0"/>
          <a:chOff x="0" y="0"/>
          <a:chExt cx="0" cy="0"/>
        </a:xfrm>
      </p:grpSpPr>
      <p:pic>
        <p:nvPicPr>
          <p:cNvPr id="369" name="Google Shape;369;p28"/>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0" name="Google Shape;370;p2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8"/>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76" name="Google Shape;376;p2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7" name="Google Shape;377;p2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8" name="Google Shape;378;p2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79" name="Google Shape;379;p2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80" name="Google Shape;380;p28"/>
          <p:cNvSpPr txBox="1">
            <a:spLocks noGrp="1"/>
          </p:cNvSpPr>
          <p:nvPr>
            <p:ph type="title" idx="2"/>
          </p:nvPr>
        </p:nvSpPr>
        <p:spPr>
          <a:xfrm>
            <a:off x="1191667"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28"/>
          <p:cNvSpPr txBox="1">
            <a:spLocks noGrp="1"/>
          </p:cNvSpPr>
          <p:nvPr>
            <p:ph type="subTitle" idx="1"/>
          </p:nvPr>
        </p:nvSpPr>
        <p:spPr>
          <a:xfrm>
            <a:off x="11916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2" name="Google Shape;382;p28"/>
          <p:cNvSpPr txBox="1">
            <a:spLocks noGrp="1"/>
          </p:cNvSpPr>
          <p:nvPr>
            <p:ph type="title" idx="3"/>
          </p:nvPr>
        </p:nvSpPr>
        <p:spPr>
          <a:xfrm>
            <a:off x="3987368"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3" name="Google Shape;383;p28"/>
          <p:cNvSpPr txBox="1">
            <a:spLocks noGrp="1"/>
          </p:cNvSpPr>
          <p:nvPr>
            <p:ph type="subTitle" idx="4"/>
          </p:nvPr>
        </p:nvSpPr>
        <p:spPr>
          <a:xfrm>
            <a:off x="39873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4" name="Google Shape;384;p28"/>
          <p:cNvSpPr txBox="1">
            <a:spLocks noGrp="1"/>
          </p:cNvSpPr>
          <p:nvPr>
            <p:ph type="title" idx="5"/>
          </p:nvPr>
        </p:nvSpPr>
        <p:spPr>
          <a:xfrm>
            <a:off x="1191667"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5" name="Google Shape;385;p28"/>
          <p:cNvSpPr txBox="1">
            <a:spLocks noGrp="1"/>
          </p:cNvSpPr>
          <p:nvPr>
            <p:ph type="subTitle" idx="6"/>
          </p:nvPr>
        </p:nvSpPr>
        <p:spPr>
          <a:xfrm>
            <a:off x="1191667"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6" name="Google Shape;386;p28"/>
          <p:cNvSpPr txBox="1">
            <a:spLocks noGrp="1"/>
          </p:cNvSpPr>
          <p:nvPr>
            <p:ph type="title" idx="7"/>
          </p:nvPr>
        </p:nvSpPr>
        <p:spPr>
          <a:xfrm>
            <a:off x="3987364"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7" name="Google Shape;387;p28"/>
          <p:cNvSpPr txBox="1">
            <a:spLocks noGrp="1"/>
          </p:cNvSpPr>
          <p:nvPr>
            <p:ph type="subTitle" idx="8"/>
          </p:nvPr>
        </p:nvSpPr>
        <p:spPr>
          <a:xfrm>
            <a:off x="3987432"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8" name="Google Shape;388;p28"/>
          <p:cNvSpPr txBox="1">
            <a:spLocks noGrp="1"/>
          </p:cNvSpPr>
          <p:nvPr>
            <p:ph type="title" idx="9" hasCustomPrompt="1"/>
          </p:nvPr>
        </p:nvSpPr>
        <p:spPr>
          <a:xfrm>
            <a:off x="20217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9" name="Google Shape;389;p28"/>
          <p:cNvSpPr txBox="1">
            <a:spLocks noGrp="1"/>
          </p:cNvSpPr>
          <p:nvPr>
            <p:ph type="title" idx="13" hasCustomPrompt="1"/>
          </p:nvPr>
        </p:nvSpPr>
        <p:spPr>
          <a:xfrm>
            <a:off x="48173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28"/>
          <p:cNvSpPr txBox="1">
            <a:spLocks noGrp="1"/>
          </p:cNvSpPr>
          <p:nvPr>
            <p:ph type="title" idx="14" hasCustomPrompt="1"/>
          </p:nvPr>
        </p:nvSpPr>
        <p:spPr>
          <a:xfrm>
            <a:off x="20217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1" name="Google Shape;391;p28"/>
          <p:cNvSpPr txBox="1">
            <a:spLocks noGrp="1"/>
          </p:cNvSpPr>
          <p:nvPr>
            <p:ph type="title" idx="15" hasCustomPrompt="1"/>
          </p:nvPr>
        </p:nvSpPr>
        <p:spPr>
          <a:xfrm>
            <a:off x="48173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9572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92"/>
        <p:cNvGrpSpPr/>
        <p:nvPr/>
      </p:nvGrpSpPr>
      <p:grpSpPr>
        <a:xfrm>
          <a:off x="0" y="0"/>
          <a:ext cx="0" cy="0"/>
          <a:chOff x="0" y="0"/>
          <a:chExt cx="0" cy="0"/>
        </a:xfrm>
      </p:grpSpPr>
      <p:pic>
        <p:nvPicPr>
          <p:cNvPr id="393" name="Google Shape;393;p29"/>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394" name="Google Shape;394;p2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29"/>
          <p:cNvSpPr txBox="1">
            <a:spLocks noGrp="1"/>
          </p:cNvSpPr>
          <p:nvPr>
            <p:ph type="title" idx="2"/>
          </p:nvPr>
        </p:nvSpPr>
        <p:spPr>
          <a:xfrm>
            <a:off x="1468233"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29"/>
          <p:cNvSpPr txBox="1">
            <a:spLocks noGrp="1"/>
          </p:cNvSpPr>
          <p:nvPr>
            <p:ph type="subTitle" idx="1"/>
          </p:nvPr>
        </p:nvSpPr>
        <p:spPr>
          <a:xfrm>
            <a:off x="14682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2" name="Google Shape;402;p29"/>
          <p:cNvSpPr txBox="1">
            <a:spLocks noGrp="1"/>
          </p:cNvSpPr>
          <p:nvPr>
            <p:ph type="title" idx="3"/>
          </p:nvPr>
        </p:nvSpPr>
        <p:spPr>
          <a:xfrm>
            <a:off x="4771935"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29"/>
          <p:cNvSpPr txBox="1">
            <a:spLocks noGrp="1"/>
          </p:cNvSpPr>
          <p:nvPr>
            <p:ph type="subTitle" idx="4"/>
          </p:nvPr>
        </p:nvSpPr>
        <p:spPr>
          <a:xfrm>
            <a:off x="47719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4" name="Google Shape;404;p29"/>
          <p:cNvSpPr txBox="1">
            <a:spLocks noGrp="1"/>
          </p:cNvSpPr>
          <p:nvPr>
            <p:ph type="title" idx="5"/>
          </p:nvPr>
        </p:nvSpPr>
        <p:spPr>
          <a:xfrm>
            <a:off x="1468233"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29"/>
          <p:cNvSpPr txBox="1">
            <a:spLocks noGrp="1"/>
          </p:cNvSpPr>
          <p:nvPr>
            <p:ph type="subTitle" idx="6"/>
          </p:nvPr>
        </p:nvSpPr>
        <p:spPr>
          <a:xfrm>
            <a:off x="1468233"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6" name="Google Shape;406;p29"/>
          <p:cNvSpPr txBox="1">
            <a:spLocks noGrp="1"/>
          </p:cNvSpPr>
          <p:nvPr>
            <p:ph type="title" idx="7"/>
          </p:nvPr>
        </p:nvSpPr>
        <p:spPr>
          <a:xfrm>
            <a:off x="4771931"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7" name="Google Shape;407;p29"/>
          <p:cNvSpPr txBox="1">
            <a:spLocks noGrp="1"/>
          </p:cNvSpPr>
          <p:nvPr>
            <p:ph type="subTitle" idx="8"/>
          </p:nvPr>
        </p:nvSpPr>
        <p:spPr>
          <a:xfrm>
            <a:off x="4771996"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8" name="Google Shape;408;p29"/>
          <p:cNvSpPr txBox="1">
            <a:spLocks noGrp="1"/>
          </p:cNvSpPr>
          <p:nvPr>
            <p:ph type="title" idx="9"/>
          </p:nvPr>
        </p:nvSpPr>
        <p:spPr>
          <a:xfrm>
            <a:off x="8075636"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9" name="Google Shape;409;p29"/>
          <p:cNvSpPr txBox="1">
            <a:spLocks noGrp="1"/>
          </p:cNvSpPr>
          <p:nvPr>
            <p:ph type="subTitle" idx="13"/>
          </p:nvPr>
        </p:nvSpPr>
        <p:spPr>
          <a:xfrm>
            <a:off x="80756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10" name="Google Shape;410;p29"/>
          <p:cNvSpPr txBox="1">
            <a:spLocks noGrp="1"/>
          </p:cNvSpPr>
          <p:nvPr>
            <p:ph type="title" idx="14"/>
          </p:nvPr>
        </p:nvSpPr>
        <p:spPr>
          <a:xfrm>
            <a:off x="8075636"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29"/>
          <p:cNvSpPr txBox="1">
            <a:spLocks noGrp="1"/>
          </p:cNvSpPr>
          <p:nvPr>
            <p:ph type="subTitle" idx="15"/>
          </p:nvPr>
        </p:nvSpPr>
        <p:spPr>
          <a:xfrm>
            <a:off x="8075767"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12" name="Google Shape;412;p2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3" name="Google Shape;413;p2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4" name="Google Shape;414;p2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15" name="Google Shape;415;p2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416" name="Google Shape;416;p29"/>
          <p:cNvSpPr txBox="1">
            <a:spLocks noGrp="1"/>
          </p:cNvSpPr>
          <p:nvPr>
            <p:ph type="title" idx="16" hasCustomPrompt="1"/>
          </p:nvPr>
        </p:nvSpPr>
        <p:spPr>
          <a:xfrm>
            <a:off x="22982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7" name="Google Shape;417;p29"/>
          <p:cNvSpPr txBox="1">
            <a:spLocks noGrp="1"/>
          </p:cNvSpPr>
          <p:nvPr>
            <p:ph type="title" idx="17" hasCustomPrompt="1"/>
          </p:nvPr>
        </p:nvSpPr>
        <p:spPr>
          <a:xfrm>
            <a:off x="5601933"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8" name="Google Shape;418;p29"/>
          <p:cNvSpPr txBox="1">
            <a:spLocks noGrp="1"/>
          </p:cNvSpPr>
          <p:nvPr>
            <p:ph type="title" idx="18" hasCustomPrompt="1"/>
          </p:nvPr>
        </p:nvSpPr>
        <p:spPr>
          <a:xfrm>
            <a:off x="89056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29"/>
          <p:cNvSpPr txBox="1">
            <a:spLocks noGrp="1"/>
          </p:cNvSpPr>
          <p:nvPr>
            <p:ph type="title" idx="19" hasCustomPrompt="1"/>
          </p:nvPr>
        </p:nvSpPr>
        <p:spPr>
          <a:xfrm>
            <a:off x="22982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29"/>
          <p:cNvSpPr txBox="1">
            <a:spLocks noGrp="1"/>
          </p:cNvSpPr>
          <p:nvPr>
            <p:ph type="title" idx="20" hasCustomPrompt="1"/>
          </p:nvPr>
        </p:nvSpPr>
        <p:spPr>
          <a:xfrm>
            <a:off x="5601933"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1" name="Google Shape;421;p29"/>
          <p:cNvSpPr txBox="1">
            <a:spLocks noGrp="1"/>
          </p:cNvSpPr>
          <p:nvPr>
            <p:ph type="title" idx="21" hasCustomPrompt="1"/>
          </p:nvPr>
        </p:nvSpPr>
        <p:spPr>
          <a:xfrm>
            <a:off x="89056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736601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2"/>
        <p:cNvGrpSpPr/>
        <p:nvPr/>
      </p:nvGrpSpPr>
      <p:grpSpPr>
        <a:xfrm>
          <a:off x="0" y="0"/>
          <a:ext cx="0" cy="0"/>
          <a:chOff x="0" y="0"/>
          <a:chExt cx="0" cy="0"/>
        </a:xfrm>
      </p:grpSpPr>
      <p:pic>
        <p:nvPicPr>
          <p:cNvPr id="423" name="Google Shape;423;p30"/>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424" name="Google Shape;424;p30"/>
          <p:cNvSpPr/>
          <p:nvPr/>
        </p:nvSpPr>
        <p:spPr>
          <a:xfrm>
            <a:off x="2187367" y="493200"/>
            <a:ext cx="78172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30"/>
          <p:cNvSpPr/>
          <p:nvPr/>
        </p:nvSpPr>
        <p:spPr>
          <a:xfrm>
            <a:off x="2238743"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30"/>
          <p:cNvSpPr/>
          <p:nvPr/>
        </p:nvSpPr>
        <p:spPr>
          <a:xfrm flipH="1">
            <a:off x="8784538"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30"/>
          <p:cNvSpPr/>
          <p:nvPr/>
        </p:nvSpPr>
        <p:spPr>
          <a:xfrm rot="10800000">
            <a:off x="8784538"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30"/>
          <p:cNvSpPr/>
          <p:nvPr/>
        </p:nvSpPr>
        <p:spPr>
          <a:xfrm rot="10800000" flipH="1">
            <a:off x="2238743"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30"/>
          <p:cNvSpPr txBox="1">
            <a:spLocks noGrp="1"/>
          </p:cNvSpPr>
          <p:nvPr>
            <p:ph type="title" hasCustomPrompt="1"/>
          </p:nvPr>
        </p:nvSpPr>
        <p:spPr>
          <a:xfrm>
            <a:off x="3497600" y="85616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0" name="Google Shape;430;p30"/>
          <p:cNvSpPr txBox="1">
            <a:spLocks noGrp="1"/>
          </p:cNvSpPr>
          <p:nvPr>
            <p:ph type="subTitle" idx="1"/>
          </p:nvPr>
        </p:nvSpPr>
        <p:spPr>
          <a:xfrm>
            <a:off x="3497600" y="1854035"/>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1" name="Google Shape;431;p30"/>
          <p:cNvSpPr txBox="1">
            <a:spLocks noGrp="1"/>
          </p:cNvSpPr>
          <p:nvPr>
            <p:ph type="title" idx="2" hasCustomPrompt="1"/>
          </p:nvPr>
        </p:nvSpPr>
        <p:spPr>
          <a:xfrm>
            <a:off x="3497600" y="268804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2" name="Google Shape;432;p30"/>
          <p:cNvSpPr txBox="1">
            <a:spLocks noGrp="1"/>
          </p:cNvSpPr>
          <p:nvPr>
            <p:ph type="subTitle" idx="3"/>
          </p:nvPr>
        </p:nvSpPr>
        <p:spPr>
          <a:xfrm>
            <a:off x="3497600" y="3697933"/>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3" name="Google Shape;433;p30"/>
          <p:cNvSpPr txBox="1">
            <a:spLocks noGrp="1"/>
          </p:cNvSpPr>
          <p:nvPr>
            <p:ph type="title" idx="4" hasCustomPrompt="1"/>
          </p:nvPr>
        </p:nvSpPr>
        <p:spPr>
          <a:xfrm>
            <a:off x="3497600" y="4519929"/>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4" name="Google Shape;434;p30"/>
          <p:cNvSpPr txBox="1">
            <a:spLocks noGrp="1"/>
          </p:cNvSpPr>
          <p:nvPr>
            <p:ph type="subTitle" idx="5"/>
          </p:nvPr>
        </p:nvSpPr>
        <p:spPr>
          <a:xfrm>
            <a:off x="3497600" y="5541832"/>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cxnSp>
        <p:nvCxnSpPr>
          <p:cNvPr id="435" name="Google Shape;435;p30"/>
          <p:cNvCxnSpPr/>
          <p:nvPr/>
        </p:nvCxnSpPr>
        <p:spPr>
          <a:xfrm>
            <a:off x="2465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30"/>
          <p:cNvCxnSpPr/>
          <p:nvPr/>
        </p:nvCxnSpPr>
        <p:spPr>
          <a:xfrm>
            <a:off x="9774863"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7" name="Google Shape;437;p30"/>
          <p:cNvCxnSpPr/>
          <p:nvPr/>
        </p:nvCxnSpPr>
        <p:spPr>
          <a:xfrm rot="10800000">
            <a:off x="3401333" y="6158067"/>
            <a:ext cx="5394000" cy="0"/>
          </a:xfrm>
          <a:prstGeom prst="straightConnector1">
            <a:avLst/>
          </a:prstGeom>
          <a:noFill/>
          <a:ln w="9525" cap="flat" cmpd="sng">
            <a:solidFill>
              <a:schemeClr val="accent2"/>
            </a:solidFill>
            <a:prstDash val="solid"/>
            <a:round/>
            <a:headEnd type="none" w="med" len="med"/>
            <a:tailEnd type="none" w="med" len="med"/>
          </a:ln>
        </p:spPr>
      </p:cxnSp>
      <p:cxnSp>
        <p:nvCxnSpPr>
          <p:cNvPr id="438" name="Google Shape;438;p30"/>
          <p:cNvCxnSpPr/>
          <p:nvPr/>
        </p:nvCxnSpPr>
        <p:spPr>
          <a:xfrm rot="10800000">
            <a:off x="3401333" y="699933"/>
            <a:ext cx="5394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621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pic>
        <p:nvPicPr>
          <p:cNvPr id="36" name="Google Shape;36;p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 name="Google Shape;37;p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txBox="1">
            <a:spLocks noGrp="1"/>
          </p:cNvSpPr>
          <p:nvPr>
            <p:ph type="title"/>
          </p:nvPr>
        </p:nvSpPr>
        <p:spPr>
          <a:xfrm>
            <a:off x="1191667" y="719200"/>
            <a:ext cx="980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3" name="Google Shape;43;p4"/>
          <p:cNvSpPr txBox="1">
            <a:spLocks noGrp="1"/>
          </p:cNvSpPr>
          <p:nvPr>
            <p:ph type="body" idx="1"/>
          </p:nvPr>
        </p:nvSpPr>
        <p:spPr>
          <a:xfrm>
            <a:off x="1191667" y="1519401"/>
            <a:ext cx="98088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cxnSp>
        <p:nvCxnSpPr>
          <p:cNvPr id="44" name="Google Shape;44;p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5" name="Google Shape;45;p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 name="Google Shape;47;p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52396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39"/>
        <p:cNvGrpSpPr/>
        <p:nvPr/>
      </p:nvGrpSpPr>
      <p:grpSpPr>
        <a:xfrm>
          <a:off x="0" y="0"/>
          <a:ext cx="0" cy="0"/>
          <a:chOff x="0" y="0"/>
          <a:chExt cx="0" cy="0"/>
        </a:xfrm>
      </p:grpSpPr>
      <p:pic>
        <p:nvPicPr>
          <p:cNvPr id="440" name="Google Shape;440;p31"/>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441" name="Google Shape;441;p3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3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3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3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3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3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7" name="Google Shape;447;p3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8" name="Google Shape;448;p3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9" name="Google Shape;449;p3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50" name="Google Shape;450;p3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82126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1"/>
        <p:cNvGrpSpPr/>
        <p:nvPr/>
      </p:nvGrpSpPr>
      <p:grpSpPr>
        <a:xfrm>
          <a:off x="0" y="0"/>
          <a:ext cx="0" cy="0"/>
          <a:chOff x="0" y="0"/>
          <a:chExt cx="0" cy="0"/>
        </a:xfrm>
      </p:grpSpPr>
      <p:pic>
        <p:nvPicPr>
          <p:cNvPr id="452" name="Google Shape;452;p3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53" name="Google Shape;453;p3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3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3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3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3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32"/>
          <p:cNvSpPr txBox="1"/>
          <p:nvPr/>
        </p:nvSpPr>
        <p:spPr>
          <a:xfrm>
            <a:off x="1191667" y="4520033"/>
            <a:ext cx="4540800" cy="82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rgbClr val="191919"/>
                </a:solidFill>
                <a:latin typeface="Chivo"/>
                <a:ea typeface="Chivo"/>
                <a:cs typeface="Chivo"/>
                <a:sym typeface="Chivo"/>
              </a:rPr>
              <a:t>CREDITS: This presentation template was created by </a:t>
            </a:r>
            <a:r>
              <a:rPr lang="en" sz="1100" b="1">
                <a:solidFill>
                  <a:srgbClr val="191919"/>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Slidesgo</a:t>
            </a:r>
            <a:r>
              <a:rPr lang="en" sz="1100">
                <a:solidFill>
                  <a:srgbClr val="191919"/>
                </a:solidFill>
                <a:latin typeface="Chivo"/>
                <a:ea typeface="Chivo"/>
                <a:cs typeface="Chivo"/>
                <a:sym typeface="Chivo"/>
              </a:rPr>
              <a:t>, including icons, infographics &amp; images by </a:t>
            </a:r>
            <a:r>
              <a:rPr lang="en" sz="1100" b="1">
                <a:solidFill>
                  <a:srgbClr val="191919"/>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endParaRPr sz="1100" b="1">
              <a:solidFill>
                <a:srgbClr val="191919"/>
              </a:solidFill>
              <a:latin typeface="Chivo"/>
              <a:ea typeface="Chivo"/>
              <a:cs typeface="Chivo"/>
              <a:sym typeface="Chivo"/>
            </a:endParaRPr>
          </a:p>
        </p:txBody>
      </p:sp>
      <p:sp>
        <p:nvSpPr>
          <p:cNvPr id="459" name="Google Shape;459;p32"/>
          <p:cNvSpPr txBox="1">
            <a:spLocks noGrp="1"/>
          </p:cNvSpPr>
          <p:nvPr>
            <p:ph type="title"/>
          </p:nvPr>
        </p:nvSpPr>
        <p:spPr>
          <a:xfrm>
            <a:off x="1239900" y="1128200"/>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0" name="Google Shape;460;p32"/>
          <p:cNvSpPr txBox="1">
            <a:spLocks noGrp="1"/>
          </p:cNvSpPr>
          <p:nvPr>
            <p:ph type="subTitle" idx="1"/>
          </p:nvPr>
        </p:nvSpPr>
        <p:spPr>
          <a:xfrm>
            <a:off x="1191667" y="2235933"/>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61" name="Google Shape;461;p3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2" name="Google Shape;462;p3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3" name="Google Shape;463;p3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64" name="Google Shape;464;p3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48437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5"/>
        <p:cNvGrpSpPr/>
        <p:nvPr/>
      </p:nvGrpSpPr>
      <p:grpSpPr>
        <a:xfrm>
          <a:off x="0" y="0"/>
          <a:ext cx="0" cy="0"/>
          <a:chOff x="0" y="0"/>
          <a:chExt cx="0" cy="0"/>
        </a:xfrm>
      </p:grpSpPr>
      <p:pic>
        <p:nvPicPr>
          <p:cNvPr id="466" name="Google Shape;466;p33"/>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67" name="Google Shape;467;p3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3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3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3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3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72" name="Google Shape;472;p3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3" name="Google Shape;473;p3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3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5" name="Google Shape;475;p3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01069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429A8CD4-96B1-44D8-986F-919CF50427E2}" type="datetime1">
              <a:rPr lang="en-US" smtClean="0"/>
              <a:t>7/22/2025</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06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9"/>
        <p:cNvGrpSpPr/>
        <p:nvPr/>
      </p:nvGrpSpPr>
      <p:grpSpPr>
        <a:xfrm>
          <a:off x="0" y="0"/>
          <a:ext cx="0" cy="0"/>
          <a:chOff x="0" y="0"/>
          <a:chExt cx="0" cy="0"/>
        </a:xfrm>
      </p:grpSpPr>
    </p:spTree>
    <p:extLst>
      <p:ext uri="{BB962C8B-B14F-4D97-AF65-F5344CB8AC3E}">
        <p14:creationId xmlns:p14="http://schemas.microsoft.com/office/powerpoint/2010/main" val="342682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8475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1B4-8561-4A89-A361-4DAFAE4A1BA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E284EC-2E32-4891-9FAB-65FFA664692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5F5004-4F04-45E6-8458-809F92405964}"/>
              </a:ext>
            </a:extLst>
          </p:cNvPr>
          <p:cNvSpPr>
            <a:spLocks noGrp="1"/>
          </p:cNvSpPr>
          <p:nvPr>
            <p:ph type="dt" sz="half" idx="10"/>
          </p:nvPr>
        </p:nvSpPr>
        <p:spPr/>
        <p:txBody>
          <a:bodyPr/>
          <a:lstStyle/>
          <a:p>
            <a:fld id="{108A08C5-D90D-4A8D-83A0-6A4EC626010A}" type="datetime1">
              <a:rPr lang="en-US" smtClean="0"/>
              <a:t>7/22/2025</a:t>
            </a:fld>
            <a:endParaRPr lang="en-US"/>
          </a:p>
        </p:txBody>
      </p:sp>
      <p:sp>
        <p:nvSpPr>
          <p:cNvPr id="5" name="Footer Placeholder 4">
            <a:extLst>
              <a:ext uri="{FF2B5EF4-FFF2-40B4-BE49-F238E27FC236}">
                <a16:creationId xmlns:a16="http://schemas.microsoft.com/office/drawing/2014/main" id="{BA90F6FF-50AD-4BF2-9E04-CEFEFE263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DD929-3002-47B1-9269-678112DD9E03}"/>
              </a:ext>
            </a:extLst>
          </p:cNvPr>
          <p:cNvSpPr>
            <a:spLocks noGrp="1"/>
          </p:cNvSpPr>
          <p:nvPr>
            <p:ph type="sldNum" sz="quarter" idx="12"/>
          </p:nvPr>
        </p:nvSpPr>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10792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A5C-0832-4761-8C98-E51A5677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0595A7-2DF0-459E-B95B-207865265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9BC57-4A78-4D26-93C2-B67B6A8A733B}"/>
              </a:ext>
            </a:extLst>
          </p:cNvPr>
          <p:cNvSpPr>
            <a:spLocks noGrp="1"/>
          </p:cNvSpPr>
          <p:nvPr>
            <p:ph type="dt" sz="half" idx="10"/>
          </p:nvPr>
        </p:nvSpPr>
        <p:spPr/>
        <p:txBody>
          <a:bodyPr/>
          <a:lstStyle/>
          <a:p>
            <a:fld id="{C4A94880-A357-459E-8F95-BC0A462EADB9}" type="datetime1">
              <a:rPr lang="en-US" smtClean="0"/>
              <a:t>7/22/2025</a:t>
            </a:fld>
            <a:endParaRPr lang="en-US"/>
          </a:p>
        </p:txBody>
      </p:sp>
      <p:sp>
        <p:nvSpPr>
          <p:cNvPr id="5" name="Footer Placeholder 4">
            <a:extLst>
              <a:ext uri="{FF2B5EF4-FFF2-40B4-BE49-F238E27FC236}">
                <a16:creationId xmlns:a16="http://schemas.microsoft.com/office/drawing/2014/main" id="{B81EE279-5A8B-46A1-8CD4-3D7247F8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4167-2A5D-47EE-8655-1B199246085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888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B6A30-0299-4DE2-A7F4-5D71FD37F019}" type="datetime1">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3951" y="1494762"/>
            <a:ext cx="683339" cy="365125"/>
          </a:xfrm>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731516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A9C36-8A06-419E-92DE-33BC972EDFB9}" type="datetime1">
              <a:rPr lang="en-US" smtClean="0"/>
              <a:t>7/22/2025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69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50" name="Google Shape;50;p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6" name="Google Shape;56;p5"/>
          <p:cNvSpPr txBox="1">
            <a:spLocks noGrp="1"/>
          </p:cNvSpPr>
          <p:nvPr>
            <p:ph type="title" idx="2"/>
          </p:nvPr>
        </p:nvSpPr>
        <p:spPr>
          <a:xfrm>
            <a:off x="1584784"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5"/>
          <p:cNvSpPr txBox="1">
            <a:spLocks noGrp="1"/>
          </p:cNvSpPr>
          <p:nvPr>
            <p:ph type="title" idx="3"/>
          </p:nvPr>
        </p:nvSpPr>
        <p:spPr>
          <a:xfrm>
            <a:off x="8347216"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8" name="Google Shape;58;p5"/>
          <p:cNvSpPr txBox="1">
            <a:spLocks noGrp="1"/>
          </p:cNvSpPr>
          <p:nvPr>
            <p:ph type="subTitle" idx="1"/>
          </p:nvPr>
        </p:nvSpPr>
        <p:spPr>
          <a:xfrm>
            <a:off x="80574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9" name="Google Shape;59;p5"/>
          <p:cNvSpPr txBox="1">
            <a:spLocks noGrp="1"/>
          </p:cNvSpPr>
          <p:nvPr>
            <p:ph type="subTitle" idx="4"/>
          </p:nvPr>
        </p:nvSpPr>
        <p:spPr>
          <a:xfrm>
            <a:off x="12950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cxnSp>
        <p:nvCxnSpPr>
          <p:cNvPr id="60" name="Google Shape;60;p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1" name="Google Shape;61;p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63" name="Google Shape;63;p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2377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DE4C1-C9E7-4354-9412-BBB1C7DC826B}"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17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5C831-882F-421A-86AE-6840708604FA}" type="datetime1">
              <a:rPr lang="en-US" smtClean="0"/>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984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7F298-3BAD-4284-ACF7-AC82A1B998C9}" type="datetime1">
              <a:rPr lang="en-US" smtClean="0"/>
              <a:t>7/22/2025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03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D4A39-182E-413B-949E-D2D827697D5C}" type="datetime1">
              <a:rPr lang="en-US" smtClean="0"/>
              <a:t>7/22/2025</a:t>
            </a:fld>
            <a:endParaRPr lang="en-US" dirty="0"/>
          </a:p>
        </p:txBody>
      </p:sp>
      <p:sp>
        <p:nvSpPr>
          <p:cNvPr id="4" name="Footer Placeholder 3"/>
          <p:cNvSpPr>
            <a:spLocks noGrp="1"/>
          </p:cNvSpPr>
          <p:nvPr>
            <p:ph type="ftr" sz="quarter" idx="11"/>
          </p:nvPr>
        </p:nvSpPr>
        <p:spPr>
          <a:xfrm>
            <a:off x="152401" y="427037"/>
            <a:ext cx="592666"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54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BE8A-A8D7-42B0-875D-65B164BA793B}" type="datetime1">
              <a:rPr lang="en-US" smtClean="0"/>
              <a:t>7/22/2025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147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F5A13-86A1-4B23-8480-2545F0FAAE0B}" type="datetime1">
              <a:rPr lang="en-US" smtClean="0"/>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87513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D2567-4230-41DB-9A77-24A4DC40B294}" type="datetime1">
              <a:rPr lang="en-US" smtClean="0"/>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1596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50946-2ADC-42A2-9454-9A8E65EFCCB7}"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53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1ABEF-3AD8-44D1-8EAE-C4B6BE5E5B60}"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433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BE55E-1ADC-4C65-8345-20248CB4AE37}"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28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66" name="Google Shape;66;p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4" name="Google Shape;74;p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7375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113EC-194B-45E4-BC82-FEEC28711159}"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306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C2391-2367-43E4-BC1C-A8FF62C91CC1}"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1039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F16B2-E29F-42D9-8623-43F2B69C5E89}"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430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F15E-641E-43E7-B708-F2D205FF11D3}"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69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pic>
        <p:nvPicPr>
          <p:cNvPr id="77" name="Google Shape;77;p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78" name="Google Shape;78;p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txBox="1">
            <a:spLocks noGrp="1"/>
          </p:cNvSpPr>
          <p:nvPr>
            <p:ph type="body" idx="1"/>
          </p:nvPr>
        </p:nvSpPr>
        <p:spPr>
          <a:xfrm flipH="1">
            <a:off x="5504125" y="2802400"/>
            <a:ext cx="5163200" cy="314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84" name="Google Shape;84;p7"/>
          <p:cNvSpPr txBox="1">
            <a:spLocks noGrp="1"/>
          </p:cNvSpPr>
          <p:nvPr>
            <p:ph type="title"/>
          </p:nvPr>
        </p:nvSpPr>
        <p:spPr>
          <a:xfrm flipH="1">
            <a:off x="5504125" y="1255600"/>
            <a:ext cx="49044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6" name="Google Shape;86;p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7" name="Google Shape;87;p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88" name="Google Shape;88;p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459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pic>
        <p:nvPicPr>
          <p:cNvPr id="90" name="Google Shape;90;p8"/>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91" name="Google Shape;91;p8"/>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8"/>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8"/>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8"/>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8"/>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96" name="Google Shape;96;p8"/>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97" name="Google Shape;97;p8"/>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8"/>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9" name="Google Shape;99;p8"/>
          <p:cNvCxnSpPr/>
          <p:nvPr/>
        </p:nvCxnSpPr>
        <p:spPr>
          <a:xfrm>
            <a:off x="10192267" y="2367133"/>
            <a:ext cx="0" cy="2127600"/>
          </a:xfrm>
          <a:prstGeom prst="straightConnector1">
            <a:avLst/>
          </a:prstGeom>
          <a:noFill/>
          <a:ln w="9525" cap="flat" cmpd="sng">
            <a:solidFill>
              <a:schemeClr val="accent2"/>
            </a:solidFill>
            <a:prstDash val="solid"/>
            <a:round/>
            <a:headEnd type="none" w="med" len="med"/>
            <a:tailEnd type="none" w="med" len="med"/>
          </a:ln>
        </p:spPr>
      </p:cxnSp>
      <p:sp>
        <p:nvSpPr>
          <p:cNvPr id="100" name="Google Shape;100;p8"/>
          <p:cNvSpPr txBox="1">
            <a:spLocks noGrp="1"/>
          </p:cNvSpPr>
          <p:nvPr>
            <p:ph type="title"/>
          </p:nvPr>
        </p:nvSpPr>
        <p:spPr>
          <a:xfrm>
            <a:off x="2620400" y="1742800"/>
            <a:ext cx="6951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98419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3" name="Google Shape;103;p9"/>
          <p:cNvSpPr/>
          <p:nvPr/>
        </p:nvSpPr>
        <p:spPr>
          <a:xfrm>
            <a:off x="1755967" y="1053233"/>
            <a:ext cx="8680000" cy="475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9"/>
          <p:cNvSpPr/>
          <p:nvPr/>
        </p:nvSpPr>
        <p:spPr>
          <a:xfrm>
            <a:off x="1798527" y="109579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9"/>
          <p:cNvSpPr/>
          <p:nvPr/>
        </p:nvSpPr>
        <p:spPr>
          <a:xfrm flipH="1">
            <a:off x="9224821" y="109578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9"/>
          <p:cNvSpPr/>
          <p:nvPr/>
        </p:nvSpPr>
        <p:spPr>
          <a:xfrm rot="10800000">
            <a:off x="9224821" y="448674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9"/>
          <p:cNvSpPr/>
          <p:nvPr/>
        </p:nvSpPr>
        <p:spPr>
          <a:xfrm rot="10800000" flipH="1">
            <a:off x="1798794" y="448674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9"/>
          <p:cNvSpPr txBox="1">
            <a:spLocks noGrp="1"/>
          </p:cNvSpPr>
          <p:nvPr>
            <p:ph type="title"/>
          </p:nvPr>
        </p:nvSpPr>
        <p:spPr>
          <a:xfrm>
            <a:off x="3414767" y="2039933"/>
            <a:ext cx="5362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09" name="Google Shape;109;p9"/>
          <p:cNvSpPr txBox="1">
            <a:spLocks noGrp="1"/>
          </p:cNvSpPr>
          <p:nvPr>
            <p:ph type="subTitle" idx="1"/>
          </p:nvPr>
        </p:nvSpPr>
        <p:spPr>
          <a:xfrm>
            <a:off x="2988733" y="3374484"/>
            <a:ext cx="6214800" cy="174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22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3996433" y="967033"/>
            <a:ext cx="4199200" cy="133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2551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2.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533" y="719200"/>
            <a:ext cx="9808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1pPr>
            <a:lvl2pPr lvl="1"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2pPr>
            <a:lvl3pPr lvl="2"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3pPr>
            <a:lvl4pPr lvl="3"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4pPr>
            <a:lvl5pPr lvl="4"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5pPr>
            <a:lvl6pPr lvl="5"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6pPr>
            <a:lvl7pPr lvl="6"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7pPr>
            <a:lvl8pPr lvl="7"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8pPr>
            <a:lvl9pPr lvl="8"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1191600" y="1536633"/>
            <a:ext cx="9808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1pPr>
            <a:lvl2pPr marL="914400" lvl="1"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1600"/>
              </a:spcBef>
              <a:spcAft>
                <a:spcPts val="160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extLst>
      <p:ext uri="{BB962C8B-B14F-4D97-AF65-F5344CB8AC3E}">
        <p14:creationId xmlns:p14="http://schemas.microsoft.com/office/powerpoint/2010/main" val="296189928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78" name="Google Shape;478;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691473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27" r:id="rId3"/>
    <p:sldLayoutId id="2147483728"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6B1815-CF7B-4EBD-A855-89FEBEEC9C8D}" type="datetime1">
              <a:rPr lang="en-US" smtClean="0"/>
              <a:t>7/22/2025</a:t>
            </a:fld>
            <a:endParaRPr lang="en-US" dirty="0"/>
          </a:p>
        </p:txBody>
      </p:sp>
      <p:sp>
        <p:nvSpPr>
          <p:cNvPr id="5" name="Footer Placeholder 4"/>
          <p:cNvSpPr>
            <a:spLocks noGrp="1"/>
          </p:cNvSpPr>
          <p:nvPr>
            <p:ph type="ftr" sz="quarter" idx="3"/>
          </p:nvPr>
        </p:nvSpPr>
        <p:spPr>
          <a:xfrm>
            <a:off x="136890" y="93134"/>
            <a:ext cx="625110" cy="333904"/>
          </a:xfrm>
          <a:prstGeom prst="rect">
            <a:avLst/>
          </a:prstGeom>
        </p:spPr>
        <p:txBody>
          <a:bodyPr vert="horz" lIns="91440" tIns="45720" rIns="91440" bIns="45720" rtlCol="0" anchor="ctr"/>
          <a:lstStyle>
            <a:lvl1pPr algn="l">
              <a:defRPr sz="1500">
                <a:solidFill>
                  <a:schemeClr val="bg1">
                    <a:lumMod val="50000"/>
                  </a:schemeClr>
                </a:solidFill>
                <a:latin typeface="Roboto Condensed "/>
              </a:defRPr>
            </a:lvl1pPr>
          </a:lstStyle>
          <a:p>
            <a:endParaRPr lang="en-US" dirty="0"/>
          </a:p>
        </p:txBody>
      </p:sp>
      <p:sp>
        <p:nvSpPr>
          <p:cNvPr id="6" name="Slide Number Placeholder 5"/>
          <p:cNvSpPr>
            <a:spLocks noGrp="1"/>
          </p:cNvSpPr>
          <p:nvPr>
            <p:ph type="sldNum" sz="quarter" idx="4"/>
          </p:nvPr>
        </p:nvSpPr>
        <p:spPr>
          <a:xfrm>
            <a:off x="107063" y="61912"/>
            <a:ext cx="570271" cy="365125"/>
          </a:xfrm>
          <a:prstGeom prst="rect">
            <a:avLst/>
          </a:prstGeom>
        </p:spPr>
        <p:txBody>
          <a:bodyPr vert="horz" lIns="91440" tIns="45720" rIns="91440" bIns="45720" rtlCol="0" anchor="ctr"/>
          <a:lstStyle>
            <a:lvl1pPr algn="r">
              <a:defRPr sz="2000" b="1">
                <a:solidFill>
                  <a:schemeClr val="bg1">
                    <a:lumMod val="50000"/>
                  </a:schemeClr>
                </a:solidFill>
                <a:latin typeface="Roboto Condensed "/>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61604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5000/api/v1" TargetMode="External"/><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39.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39.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89105" y="3429000"/>
            <a:ext cx="6059973" cy="2572499"/>
          </a:xfrm>
          <a:prstGeom prst="rect">
            <a:avLst/>
          </a:prstGeom>
        </p:spPr>
        <p:txBody>
          <a:bodyPr wrap="square" lIns="0" tIns="0" rIns="0" bIns="0" rtlCol="0" anchor="t">
            <a:spAutoFit/>
          </a:bodyPr>
          <a:lstStyle/>
          <a:p>
            <a:pPr algn="ctr">
              <a:lnSpc>
                <a:spcPct val="114000"/>
              </a:lnSpc>
            </a:pPr>
            <a:r>
              <a:rPr lang="en-US" sz="5000" dirty="0">
                <a:solidFill>
                  <a:schemeClr val="accent2"/>
                </a:solidFill>
                <a:latin typeface="Roboto Condensed Bold"/>
                <a:ea typeface="Roboto Condensed Bold"/>
                <a:cs typeface="Roboto Condensed Bold"/>
                <a:sym typeface="Roboto Condensed Bold"/>
              </a:rPr>
              <a:t>XÂY DỰNG HỆ THỐNG ĐẶT VÉ XEM PHIM TRỰC TUYẾN</a:t>
            </a:r>
          </a:p>
        </p:txBody>
      </p:sp>
      <p:sp>
        <p:nvSpPr>
          <p:cNvPr id="8" name="TextBox 8"/>
          <p:cNvSpPr txBox="1"/>
          <p:nvPr/>
        </p:nvSpPr>
        <p:spPr>
          <a:xfrm>
            <a:off x="372100" y="324195"/>
            <a:ext cx="6893985" cy="984885"/>
          </a:xfrm>
          <a:prstGeom prst="rect">
            <a:avLst/>
          </a:prstGeom>
        </p:spPr>
        <p:txBody>
          <a:bodyPr wrap="square" lIns="0" tIns="0" rIns="0" bIns="0" rtlCol="0" anchor="t">
            <a:spAutoFit/>
          </a:bodyPr>
          <a:lstStyle/>
          <a:p>
            <a:pPr algn="ctr"/>
            <a:r>
              <a:rPr lang="en-US" sz="3200" b="1" dirty="0">
                <a:solidFill>
                  <a:srgbClr val="27538C"/>
                </a:solidFill>
                <a:latin typeface="Roboto Condensed Bold"/>
                <a:ea typeface="Roboto Condensed Bold"/>
                <a:cs typeface="Roboto Condensed Bold"/>
                <a:sym typeface="Roboto Condensed Bold"/>
              </a:rPr>
              <a:t>BÁO CÁO KẾT THÚC HỌC PHẦN</a:t>
            </a:r>
          </a:p>
          <a:p>
            <a:pPr algn="ctr"/>
            <a:r>
              <a:rPr lang="en-US" sz="3200" b="1" dirty="0">
                <a:solidFill>
                  <a:srgbClr val="27538C"/>
                </a:solidFill>
                <a:latin typeface="Roboto Condensed Bold"/>
                <a:ea typeface="Roboto Condensed Bold"/>
                <a:cs typeface="Roboto Condensed Bold"/>
                <a:sym typeface="Roboto Condensed Bold"/>
              </a:rPr>
              <a:t>CÔNG NGHỆ PHẦN MỀM</a:t>
            </a:r>
          </a:p>
        </p:txBody>
      </p:sp>
      <p:sp>
        <p:nvSpPr>
          <p:cNvPr id="9" name="TextBox 9"/>
          <p:cNvSpPr txBox="1"/>
          <p:nvPr/>
        </p:nvSpPr>
        <p:spPr>
          <a:xfrm>
            <a:off x="1529097" y="2740902"/>
            <a:ext cx="4393722" cy="509755"/>
          </a:xfrm>
          <a:prstGeom prst="rect">
            <a:avLst/>
          </a:prstGeom>
        </p:spPr>
        <p:txBody>
          <a:bodyPr lIns="0" tIns="0" rIns="0" bIns="0" rtlCol="0" anchor="t">
            <a:spAutoFit/>
          </a:bodyPr>
          <a:lstStyle/>
          <a:p>
            <a:pPr algn="ctr">
              <a:lnSpc>
                <a:spcPts val="3669"/>
              </a:lnSpc>
            </a:pPr>
            <a:r>
              <a:rPr lang="en-US" sz="4800" dirty="0">
                <a:solidFill>
                  <a:srgbClr val="27538C"/>
                </a:solidFill>
                <a:latin typeface="Roboto Condensed Bold"/>
                <a:ea typeface="Roboto Condensed Bold"/>
                <a:cs typeface="Roboto Condensed Bold"/>
                <a:sym typeface="Roboto Condensed Bold"/>
              </a:rPr>
              <a:t>NHÓM 6</a:t>
            </a:r>
          </a:p>
        </p:txBody>
      </p:sp>
      <p:sp>
        <p:nvSpPr>
          <p:cNvPr id="15" name="Slide Number Placeholder 14">
            <a:extLst>
              <a:ext uri="{FF2B5EF4-FFF2-40B4-BE49-F238E27FC236}">
                <a16:creationId xmlns:a16="http://schemas.microsoft.com/office/drawing/2014/main" id="{3EE717A0-6761-906E-32EA-58551F8A4D08}"/>
              </a:ext>
            </a:extLst>
          </p:cNvPr>
          <p:cNvSpPr>
            <a:spLocks noGrp="1"/>
          </p:cNvSpPr>
          <p:nvPr>
            <p:ph type="sldNum" sz="quarter" idx="12"/>
          </p:nvPr>
        </p:nvSpPr>
        <p:spPr/>
        <p:txBody>
          <a:bodyPr/>
          <a:lstStyle/>
          <a:p>
            <a:fld id="{B6F15528-21DE-4FAA-801E-634DDDAF4B2B}" type="slidenum">
              <a:rPr lang="en-US" smtClean="0"/>
              <a:pPr/>
              <a:t>1</a:t>
            </a:fld>
            <a:endParaRPr lang="en-US" dirty="0"/>
          </a:p>
        </p:txBody>
      </p:sp>
      <p:grpSp>
        <p:nvGrpSpPr>
          <p:cNvPr id="12" name="Group 11">
            <a:extLst>
              <a:ext uri="{FF2B5EF4-FFF2-40B4-BE49-F238E27FC236}">
                <a16:creationId xmlns:a16="http://schemas.microsoft.com/office/drawing/2014/main" id="{1B554704-188E-9A6B-3F2C-85B1FA0E7441}"/>
              </a:ext>
            </a:extLst>
          </p:cNvPr>
          <p:cNvGrpSpPr/>
          <p:nvPr/>
        </p:nvGrpSpPr>
        <p:grpSpPr>
          <a:xfrm>
            <a:off x="7111499" y="906147"/>
            <a:ext cx="4832781" cy="4661450"/>
            <a:chOff x="6698819" y="1714884"/>
            <a:chExt cx="3568392" cy="3566965"/>
          </a:xfrm>
        </p:grpSpPr>
        <p:sp>
          <p:nvSpPr>
            <p:cNvPr id="5" name="Freeform 5"/>
            <p:cNvSpPr/>
            <p:nvPr/>
          </p:nvSpPr>
          <p:spPr>
            <a:xfrm>
              <a:off x="6755891" y="1771955"/>
              <a:ext cx="242554" cy="242554"/>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3671BF"/>
            </a:solidFill>
          </p:spPr>
        </p:sp>
        <p:sp>
          <p:nvSpPr>
            <p:cNvPr id="6" name="Freeform 6"/>
            <p:cNvSpPr/>
            <p:nvPr/>
          </p:nvSpPr>
          <p:spPr>
            <a:xfrm>
              <a:off x="6698819" y="1714884"/>
              <a:ext cx="3568392" cy="3566965"/>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123664"/>
            </a:solidFill>
          </p:spPr>
        </p:sp>
        <p:grpSp>
          <p:nvGrpSpPr>
            <p:cNvPr id="11" name="Group 10">
              <a:extLst>
                <a:ext uri="{FF2B5EF4-FFF2-40B4-BE49-F238E27FC236}">
                  <a16:creationId xmlns:a16="http://schemas.microsoft.com/office/drawing/2014/main" id="{F37C697F-0755-60C4-1B3F-4A2C30ACF53B}"/>
                </a:ext>
              </a:extLst>
            </p:cNvPr>
            <p:cNvGrpSpPr/>
            <p:nvPr/>
          </p:nvGrpSpPr>
          <p:grpSpPr>
            <a:xfrm>
              <a:off x="6755891" y="2071582"/>
              <a:ext cx="3511320" cy="3148119"/>
              <a:chOff x="5231891" y="781704"/>
              <a:chExt cx="3511320" cy="4437998"/>
            </a:xfrm>
          </p:grpSpPr>
          <p:sp>
            <p:nvSpPr>
              <p:cNvPr id="4" name="Freeform 4"/>
              <p:cNvSpPr/>
              <p:nvPr/>
            </p:nvSpPr>
            <p:spPr>
              <a:xfrm>
                <a:off x="5231891" y="1771955"/>
                <a:ext cx="3454249" cy="242554"/>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27538C"/>
              </a:solidFill>
            </p:spPr>
          </p:sp>
          <p:pic>
            <p:nvPicPr>
              <p:cNvPr id="1026" name="Picture 2">
                <a:extLst>
                  <a:ext uri="{FF2B5EF4-FFF2-40B4-BE49-F238E27FC236}">
                    <a16:creationId xmlns:a16="http://schemas.microsoft.com/office/drawing/2014/main" id="{95678AC5-D7FA-F3A6-937D-DC37B5E9FABB}"/>
                  </a:ext>
                </a:extLst>
              </p:cNvPr>
              <p:cNvPicPr>
                <a:picLocks noChangeAspect="1" noChangeArrowheads="1"/>
              </p:cNvPicPr>
              <p:nvPr/>
            </p:nvPicPr>
            <p:blipFill>
              <a:blip r:embed="rId2"/>
              <a:srcRect/>
              <a:stretch/>
            </p:blipFill>
            <p:spPr bwMode="auto">
              <a:xfrm>
                <a:off x="5231891" y="781704"/>
                <a:ext cx="3511320" cy="4437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14" name="TextBox 13">
            <a:extLst>
              <a:ext uri="{FF2B5EF4-FFF2-40B4-BE49-F238E27FC236}">
                <a16:creationId xmlns:a16="http://schemas.microsoft.com/office/drawing/2014/main" id="{CA617F22-BA03-6027-4B06-FACAD6BC5741}"/>
              </a:ext>
            </a:extLst>
          </p:cNvPr>
          <p:cNvSpPr txBox="1"/>
          <p:nvPr/>
        </p:nvSpPr>
        <p:spPr>
          <a:xfrm>
            <a:off x="372100" y="1380581"/>
            <a:ext cx="6403974" cy="523220"/>
          </a:xfrm>
          <a:prstGeom prst="rect">
            <a:avLst/>
          </a:prstGeom>
          <a:noFill/>
        </p:spPr>
        <p:txBody>
          <a:bodyPr wrap="square">
            <a:spAutoFit/>
          </a:bodyPr>
          <a:lstStyle/>
          <a:p>
            <a:pPr algn="ctr"/>
            <a:r>
              <a:rPr lang="en-US" sz="2800" b="1" dirty="0">
                <a:solidFill>
                  <a:srgbClr val="27538C"/>
                </a:solidFill>
                <a:latin typeface="Roboto Condensed Bold"/>
                <a:ea typeface="Roboto Condensed Bold"/>
                <a:cs typeface="Roboto Condensed Bold"/>
                <a:sym typeface="Roboto Condensed Bold"/>
              </a:rPr>
              <a:t>GVHD: Ts. </a:t>
            </a:r>
            <a:r>
              <a:rPr lang="en-US" sz="2800" b="1" dirty="0" err="1">
                <a:solidFill>
                  <a:srgbClr val="27538C"/>
                </a:solidFill>
                <a:latin typeface="Roboto Condensed Bold"/>
                <a:ea typeface="Roboto Condensed Bold"/>
                <a:cs typeface="Roboto Condensed Bold"/>
                <a:sym typeface="Roboto Condensed Bold"/>
              </a:rPr>
              <a:t>Nguyễn</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Bảo</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Ân</a:t>
            </a:r>
            <a:endParaRPr lang="en-US" sz="2800" b="1" dirty="0">
              <a:solidFill>
                <a:srgbClr val="27538C"/>
              </a:solidFill>
              <a:latin typeface="Roboto Condensed Bold"/>
              <a:ea typeface="Roboto Condensed Bold"/>
              <a:cs typeface="Roboto Condensed Bold"/>
              <a:sym typeface="Roboto Condense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327" y="-26029"/>
            <a:ext cx="5248673" cy="1049235"/>
          </a:xfrm>
        </p:spPr>
        <p:txBody>
          <a:bodyPr>
            <a:norm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2198" y="820005"/>
            <a:ext cx="2081068" cy="2303974"/>
          </a:xfrm>
        </p:spPr>
        <p:txBody>
          <a:bodyPr>
            <a:normAutofit/>
          </a:bodyPr>
          <a:lstStyle/>
          <a:p>
            <a:pPr marL="0" indent="0">
              <a:buNone/>
            </a:pPr>
            <a:r>
              <a:rPr lang="en-US" sz="3000" b="1" dirty="0">
                <a:latin typeface="Roboto Condensed Bold" panose="020B0604020202020204"/>
                <a:cs typeface="Times New Roman" panose="02020603050405020304" pitchFamily="18" charset="0"/>
              </a:rPr>
              <a:t>3.2 </a:t>
            </a:r>
            <a:r>
              <a:rPr lang="en-US" sz="3000" b="1" dirty="0" err="1">
                <a:latin typeface="Roboto Condensed Bold" panose="020B0604020202020204"/>
                <a:cs typeface="Times New Roman" panose="02020603050405020304" pitchFamily="18" charset="0"/>
              </a:rPr>
              <a:t>Mô</a:t>
            </a:r>
            <a:r>
              <a:rPr lang="en-US" sz="3000" b="1" dirty="0">
                <a:latin typeface="Roboto Condensed Bold" panose="020B0604020202020204"/>
                <a:cs typeface="Times New Roman" panose="02020603050405020304" pitchFamily="18" charset="0"/>
              </a:rPr>
              <a:t> hình </a:t>
            </a:r>
            <a:r>
              <a:rPr lang="en-US" sz="3000" b="1" dirty="0" err="1">
                <a:latin typeface="Roboto Condensed Bold" panose="020B0604020202020204"/>
                <a:cs typeface="Times New Roman" panose="02020603050405020304" pitchFamily="18" charset="0"/>
              </a:rPr>
              <a:t>thực</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thể</a:t>
            </a:r>
            <a:r>
              <a:rPr lang="en-US" sz="3000" b="1" dirty="0">
                <a:latin typeface="Roboto Condensed Bold" panose="020B0604020202020204"/>
                <a:cs typeface="Times New Roman" panose="02020603050405020304" pitchFamily="18" charset="0"/>
              </a:rPr>
              <a:t> - </a:t>
            </a:r>
            <a:r>
              <a:rPr lang="en-US" sz="3000" b="1" dirty="0" err="1">
                <a:latin typeface="Roboto Condensed Bold" panose="020B0604020202020204"/>
                <a:cs typeface="Times New Roman" panose="02020603050405020304" pitchFamily="18" charset="0"/>
              </a:rPr>
              <a:t>quan</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hệ</a:t>
            </a:r>
            <a:r>
              <a:rPr lang="en-US" sz="3000" b="1" dirty="0">
                <a:latin typeface="Roboto Condensed Bold" panose="020B0604020202020204"/>
                <a:cs typeface="Times New Roman" panose="02020603050405020304" pitchFamily="18" charset="0"/>
              </a:rPr>
              <a:t> (ERD)</a:t>
            </a:r>
            <a:endParaRPr lang="en-US" sz="3000" dirty="0">
              <a:latin typeface="Roboto Condensed Bold" panose="020B0604020202020204"/>
              <a:cs typeface="Times New Roman" panose="02020603050405020304" pitchFamily="18" charset="0"/>
            </a:endParaRPr>
          </a:p>
          <a:p>
            <a:pPr marL="0" indent="0">
              <a:buNone/>
            </a:pPr>
            <a:endParaRPr lang="en-US" sz="2300" dirty="0">
              <a:latin typeface="Roboto Condensed Bold" panose="020B0604020202020204"/>
              <a:cs typeface="Times New Roman" panose="02020603050405020304" pitchFamily="18" charset="0"/>
            </a:endParaRPr>
          </a:p>
          <a:p>
            <a:pPr marL="0" indent="0">
              <a:buNone/>
            </a:pPr>
            <a:endParaRPr sz="23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6" name="Picture 5">
            <a:extLst>
              <a:ext uri="{FF2B5EF4-FFF2-40B4-BE49-F238E27FC236}">
                <a16:creationId xmlns:a16="http://schemas.microsoft.com/office/drawing/2014/main" id="{684DE4A0-EBB1-4391-88E9-95DD4BF44F96}"/>
              </a:ext>
            </a:extLst>
          </p:cNvPr>
          <p:cNvPicPr/>
          <p:nvPr/>
        </p:nvPicPr>
        <p:blipFill>
          <a:blip r:embed="rId3">
            <a:extLst>
              <a:ext uri="{28A0092B-C50C-407E-A947-70E740481C1C}">
                <a14:useLocalDpi xmlns:a14="http://schemas.microsoft.com/office/drawing/2010/main" val="0"/>
              </a:ext>
            </a:extLst>
          </a:blip>
          <a:stretch>
            <a:fillRect/>
          </a:stretch>
        </p:blipFill>
        <p:spPr>
          <a:xfrm>
            <a:off x="2410875" y="681109"/>
            <a:ext cx="9603647" cy="6020633"/>
          </a:xfrm>
          <a:prstGeom prst="rect">
            <a:avLst/>
          </a:prstGeom>
          <a:ln w="3175">
            <a:solidFill>
              <a:schemeClr val="tx1"/>
            </a:solidFill>
          </a:ln>
        </p:spPr>
      </p:pic>
    </p:spTree>
    <p:extLst>
      <p:ext uri="{BB962C8B-B14F-4D97-AF65-F5344CB8AC3E}">
        <p14:creationId xmlns:p14="http://schemas.microsoft.com/office/powerpoint/2010/main" val="97632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39" y="427037"/>
            <a:ext cx="2492638" cy="1049235"/>
          </a:xfrm>
        </p:spPr>
        <p:txBody>
          <a:bodyPr>
            <a:no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062" y="1963554"/>
            <a:ext cx="3127025" cy="2069431"/>
          </a:xfrm>
        </p:spPr>
        <p:txBody>
          <a:bodyPr>
            <a:normAutofit/>
          </a:bodyPr>
          <a:lstStyle/>
          <a:p>
            <a:pPr marL="0" indent="0">
              <a:buNone/>
            </a:pPr>
            <a:r>
              <a:rPr lang="en-US" sz="3000" b="1" dirty="0">
                <a:latin typeface="Roboto Condensed Bold" panose="020B0604020202020204"/>
                <a:cs typeface="Times New Roman" panose="02020603050405020304" pitchFamily="18" charset="0"/>
              </a:rPr>
              <a:t>3.3 </a:t>
            </a:r>
            <a:r>
              <a:rPr lang="en-US" sz="3000" b="1" dirty="0" err="1">
                <a:latin typeface="Roboto Condensed Bold" panose="020B0604020202020204"/>
                <a:cs typeface="Times New Roman" panose="02020603050405020304" pitchFamily="18" charset="0"/>
              </a:rPr>
              <a:t>Sơ</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đồ</a:t>
            </a:r>
            <a:r>
              <a:rPr lang="en-US" sz="3000" b="1" dirty="0">
                <a:latin typeface="Roboto Condensed Bold" panose="020B0604020202020204"/>
                <a:cs typeface="Times New Roman" panose="02020603050405020304" pitchFamily="18" charset="0"/>
              </a:rPr>
              <a:t> CSDL MySQL</a:t>
            </a:r>
            <a:endParaRPr lang="en-US" sz="3000" dirty="0">
              <a:latin typeface="Roboto Condensed Bold" panose="020B0604020202020204"/>
              <a:cs typeface="Times New Roman" panose="02020603050405020304" pitchFamily="18" charset="0"/>
            </a:endParaRPr>
          </a:p>
          <a:p>
            <a:pPr marL="0" indent="0">
              <a:buNone/>
            </a:pPr>
            <a:endParaRPr lang="en-US" sz="2300" dirty="0">
              <a:latin typeface="Roboto Condensed Bold" panose="020B0604020202020204"/>
              <a:cs typeface="Times New Roman" panose="02020603050405020304" pitchFamily="18" charset="0"/>
            </a:endParaRPr>
          </a:p>
          <a:p>
            <a:pPr marL="0" indent="0">
              <a:buNone/>
            </a:pPr>
            <a:endParaRPr sz="23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8" name="Picture 7">
            <a:extLst>
              <a:ext uri="{FF2B5EF4-FFF2-40B4-BE49-F238E27FC236}">
                <a16:creationId xmlns:a16="http://schemas.microsoft.com/office/drawing/2014/main" id="{42C66A89-0F24-D8EF-BE86-2A0C983222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66015" y="36094"/>
            <a:ext cx="7581868" cy="6785811"/>
          </a:xfrm>
          <a:prstGeom prst="rect">
            <a:avLst/>
          </a:prstGeom>
          <a:noFill/>
          <a:ln w="3175">
            <a:solidFill>
              <a:schemeClr val="tx1"/>
            </a:solidFill>
          </a:ln>
        </p:spPr>
      </p:pic>
    </p:spTree>
    <p:extLst>
      <p:ext uri="{BB962C8B-B14F-4D97-AF65-F5344CB8AC3E}">
        <p14:creationId xmlns:p14="http://schemas.microsoft.com/office/powerpoint/2010/main" val="1281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326" y="-26029"/>
            <a:ext cx="5248673" cy="1049235"/>
          </a:xfrm>
        </p:spPr>
        <p:txBody>
          <a:bodyPr>
            <a:norm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47326" y="636608"/>
            <a:ext cx="10708403" cy="5832771"/>
          </a:xfrm>
        </p:spPr>
        <p:txBody>
          <a:bodyPr>
            <a:normAutofit/>
          </a:bodyPr>
          <a:lstStyle/>
          <a:p>
            <a:pPr marL="0" indent="0">
              <a:buNone/>
            </a:pPr>
            <a:r>
              <a:rPr lang="en-US" sz="3000" b="1" dirty="0">
                <a:latin typeface="Roboto Condensed Bold" panose="020B0604020202020204"/>
                <a:cs typeface="Times New Roman" panose="02020603050405020304" pitchFamily="18" charset="0"/>
              </a:rPr>
              <a:t>3.4 </a:t>
            </a:r>
            <a:r>
              <a:rPr lang="en-US" sz="3000" b="1" dirty="0" err="1">
                <a:latin typeface="Roboto Condensed Bold" panose="020B0604020202020204"/>
                <a:cs typeface="Times New Roman" panose="02020603050405020304" pitchFamily="18" charset="0"/>
              </a:rPr>
              <a:t>Thiết</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kế</a:t>
            </a:r>
            <a:r>
              <a:rPr lang="en-US" sz="3000" b="1" dirty="0">
                <a:latin typeface="Roboto Condensed Bold" panose="020B0604020202020204"/>
                <a:cs typeface="Times New Roman" panose="02020603050405020304" pitchFamily="18" charset="0"/>
              </a:rPr>
              <a:t> API</a:t>
            </a:r>
            <a:endParaRPr lang="en-US" sz="3000" dirty="0">
              <a:latin typeface="Roboto Condensed Bold" panose="020B0604020202020204"/>
              <a:cs typeface="Times New Roman" panose="02020603050405020304" pitchFamily="18" charset="0"/>
            </a:endParaRPr>
          </a:p>
          <a:p>
            <a:pPr lvl="1">
              <a:lnSpc>
                <a:spcPct val="150000"/>
              </a:lnSpc>
              <a:buFont typeface="Wingdings" panose="05000000000000000000" pitchFamily="2" charset="2"/>
              <a:buChar char="v"/>
            </a:pPr>
            <a:r>
              <a:rPr lang="vi-VN" sz="2500" dirty="0">
                <a:latin typeface="Roboto Condensed Bold" panose="020B0604020202020204"/>
                <a:cs typeface="Times New Roman" panose="02020603050405020304" pitchFamily="18" charset="0"/>
              </a:rPr>
              <a:t>Chuẩn: RESTful API theo OpenAPI 3.0</a:t>
            </a:r>
          </a:p>
          <a:p>
            <a:pPr lvl="1">
              <a:lnSpc>
                <a:spcPct val="150000"/>
              </a:lnSpc>
              <a:buFont typeface="Wingdings" panose="05000000000000000000" pitchFamily="2" charset="2"/>
              <a:buChar char="v"/>
            </a:pPr>
            <a:r>
              <a:rPr lang="vi-VN" sz="2500" dirty="0">
                <a:latin typeface="Roboto Condensed Bold" panose="020B0604020202020204"/>
                <a:cs typeface="Times New Roman" panose="02020603050405020304" pitchFamily="18" charset="0"/>
              </a:rPr>
              <a:t>Tài liệu hóa: Swagger (/api-docs)</a:t>
            </a:r>
          </a:p>
          <a:p>
            <a:pPr lvl="1">
              <a:lnSpc>
                <a:spcPct val="150000"/>
              </a:lnSpc>
              <a:buFont typeface="Wingdings" panose="05000000000000000000" pitchFamily="2" charset="2"/>
              <a:buChar char="v"/>
            </a:pPr>
            <a:r>
              <a:rPr lang="vi-VN" sz="2500" dirty="0">
                <a:latin typeface="Roboto Condensed Bold" panose="020B0604020202020204"/>
                <a:cs typeface="Times New Roman" panose="02020603050405020304" pitchFamily="18" charset="0"/>
              </a:rPr>
              <a:t>Base URL: </a:t>
            </a:r>
            <a:r>
              <a:rPr lang="vi-VN" sz="2500" dirty="0">
                <a:solidFill>
                  <a:srgbClr val="0070C0"/>
                </a:solidFill>
                <a:latin typeface="Roboto Condensed Bold" panose="020B0604020202020204"/>
                <a:cs typeface="Times New Roman" panose="02020603050405020304" pitchFamily="18" charset="0"/>
                <a:hlinkClick r:id="rId3">
                  <a:extLst>
                    <a:ext uri="{A12FA001-AC4F-418D-AE19-62706E023703}">
                      <ahyp:hlinkClr xmlns:ahyp="http://schemas.microsoft.com/office/drawing/2018/hyperlinkcolor" val="tx"/>
                    </a:ext>
                  </a:extLst>
                </a:hlinkClick>
              </a:rPr>
              <a:t>http://localhost:5000/api/v1</a:t>
            </a:r>
            <a:endParaRPr lang="vi-VN" sz="2500" dirty="0">
              <a:solidFill>
                <a:srgbClr val="0070C0"/>
              </a:solidFill>
              <a:latin typeface="Roboto Condensed Bold" panose="020B0604020202020204"/>
              <a:cs typeface="Times New Roman" panose="02020603050405020304" pitchFamily="18" charset="0"/>
            </a:endParaRPr>
          </a:p>
          <a:p>
            <a:pPr lvl="1">
              <a:lnSpc>
                <a:spcPct val="150000"/>
              </a:lnSpc>
              <a:buFont typeface="Wingdings" panose="05000000000000000000" pitchFamily="2" charset="2"/>
              <a:buChar char="v"/>
            </a:pPr>
            <a:r>
              <a:rPr lang="vi-VN" sz="2500" dirty="0">
                <a:latin typeface="Roboto Condensed Bold" panose="020B0604020202020204"/>
                <a:cs typeface="Times New Roman" panose="02020603050405020304" pitchFamily="18" charset="0"/>
              </a:rPr>
              <a:t>Xác thực: Bearer Token (JWT) – Header Authorization</a:t>
            </a:r>
          </a:p>
          <a:p>
            <a:pPr lvl="1">
              <a:lnSpc>
                <a:spcPct val="150000"/>
              </a:lnSpc>
              <a:buFont typeface="Wingdings" panose="05000000000000000000" pitchFamily="2" charset="2"/>
              <a:buChar char="v"/>
            </a:pPr>
            <a:r>
              <a:rPr lang="vi-VN" sz="2500" dirty="0">
                <a:latin typeface="Roboto Condensed Bold" panose="020B0604020202020204"/>
                <a:cs typeface="Times New Roman" panose="02020603050405020304" pitchFamily="18" charset="0"/>
              </a:rPr>
              <a:t>Định dạng: application/json, riêng upload: multipart/form-data</a:t>
            </a:r>
            <a:endParaRPr sz="25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12</a:t>
            </a:fld>
            <a:endParaRPr lang="en-US"/>
          </a:p>
        </p:txBody>
      </p:sp>
    </p:spTree>
    <p:extLst>
      <p:ext uri="{BB962C8B-B14F-4D97-AF65-F5344CB8AC3E}">
        <p14:creationId xmlns:p14="http://schemas.microsoft.com/office/powerpoint/2010/main" val="7709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5" end="5"/>
                                            </p:txEl>
                                          </p:spTgt>
                                        </p:tgtEl>
                                      </p:cBhvr>
                                    </p:animEffect>
                                    <p:set>
                                      <p:cBhvr>
                                        <p:cTn id="22"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63" y="438612"/>
            <a:ext cx="1687013" cy="1049235"/>
          </a:xfrm>
        </p:spPr>
        <p:txBody>
          <a:bodyPr>
            <a:no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3448" y="2899408"/>
            <a:ext cx="1027772" cy="2176039"/>
          </a:xfrm>
        </p:spPr>
        <p:txBody>
          <a:bodyPr>
            <a:normAutofit/>
          </a:bodyPr>
          <a:lstStyle/>
          <a:p>
            <a:pPr marL="0" indent="0">
              <a:buNone/>
            </a:pPr>
            <a:r>
              <a:rPr lang="en-US" sz="3000" b="1" dirty="0">
                <a:latin typeface="Roboto Condensed Bold" panose="020B0604020202020204"/>
                <a:cs typeface="Times New Roman" panose="02020603050405020304" pitchFamily="18" charset="0"/>
              </a:rPr>
              <a:t>3.4 </a:t>
            </a:r>
            <a:r>
              <a:rPr lang="en-US" sz="3000" b="1" dirty="0" err="1">
                <a:latin typeface="Roboto Condensed Bold" panose="020B0604020202020204"/>
                <a:cs typeface="Times New Roman" panose="02020603050405020304" pitchFamily="18" charset="0"/>
              </a:rPr>
              <a:t>Thiết</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kế</a:t>
            </a:r>
            <a:r>
              <a:rPr lang="en-US" sz="3000" b="1" dirty="0">
                <a:latin typeface="Roboto Condensed Bold" panose="020B0604020202020204"/>
                <a:cs typeface="Times New Roman" panose="02020603050405020304" pitchFamily="18" charset="0"/>
              </a:rPr>
              <a:t> API</a:t>
            </a:r>
            <a:endParaRPr lang="en-US" sz="30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13</a:t>
            </a:fld>
            <a:endParaRPr lang="en-US"/>
          </a:p>
        </p:txBody>
      </p:sp>
      <p:graphicFrame>
        <p:nvGraphicFramePr>
          <p:cNvPr id="6" name="Table 5">
            <a:extLst>
              <a:ext uri="{FF2B5EF4-FFF2-40B4-BE49-F238E27FC236}">
                <a16:creationId xmlns:a16="http://schemas.microsoft.com/office/drawing/2014/main" id="{320F0606-511F-D836-7347-9F138A69FBB6}"/>
              </a:ext>
            </a:extLst>
          </p:cNvPr>
          <p:cNvGraphicFramePr>
            <a:graphicFrameLocks noGrp="1"/>
          </p:cNvGraphicFramePr>
          <p:nvPr>
            <p:extLst>
              <p:ext uri="{D42A27DB-BD31-4B8C-83A1-F6EECF244321}">
                <p14:modId xmlns:p14="http://schemas.microsoft.com/office/powerpoint/2010/main" val="1433871232"/>
              </p:ext>
            </p:extLst>
          </p:nvPr>
        </p:nvGraphicFramePr>
        <p:xfrm>
          <a:off x="1597306" y="61912"/>
          <a:ext cx="10431249" cy="6689272"/>
        </p:xfrm>
        <a:graphic>
          <a:graphicData uri="http://schemas.openxmlformats.org/drawingml/2006/table">
            <a:tbl>
              <a:tblPr firstRow="1" bandRow="1">
                <a:tableStyleId>{073A0DAA-6AF3-43AB-8588-CEC1D06C72B9}</a:tableStyleId>
              </a:tblPr>
              <a:tblGrid>
                <a:gridCol w="3477083">
                  <a:extLst>
                    <a:ext uri="{9D8B030D-6E8A-4147-A177-3AD203B41FA5}">
                      <a16:colId xmlns:a16="http://schemas.microsoft.com/office/drawing/2014/main" val="906503581"/>
                    </a:ext>
                  </a:extLst>
                </a:gridCol>
                <a:gridCol w="3477083">
                  <a:extLst>
                    <a:ext uri="{9D8B030D-6E8A-4147-A177-3AD203B41FA5}">
                      <a16:colId xmlns:a16="http://schemas.microsoft.com/office/drawing/2014/main" val="102134345"/>
                    </a:ext>
                  </a:extLst>
                </a:gridCol>
                <a:gridCol w="3477083">
                  <a:extLst>
                    <a:ext uri="{9D8B030D-6E8A-4147-A177-3AD203B41FA5}">
                      <a16:colId xmlns:a16="http://schemas.microsoft.com/office/drawing/2014/main" val="3238767211"/>
                    </a:ext>
                  </a:extLst>
                </a:gridCol>
              </a:tblGrid>
              <a:tr h="428938">
                <a:tc>
                  <a:txBody>
                    <a:bodyPr/>
                    <a:lstStyle/>
                    <a:p>
                      <a:pPr algn="ctr">
                        <a:lnSpc>
                          <a:spcPct val="100000"/>
                        </a:lnSpc>
                      </a:pPr>
                      <a:r>
                        <a:rPr lang="en-US" sz="2200" dirty="0" err="1">
                          <a:latin typeface="+mj-lt"/>
                        </a:rPr>
                        <a:t>Nhóm</a:t>
                      </a:r>
                      <a:r>
                        <a:rPr lang="en-US" sz="2200" dirty="0">
                          <a:latin typeface="+mj-lt"/>
                        </a:rPr>
                        <a:t> </a:t>
                      </a:r>
                      <a:r>
                        <a:rPr lang="en-US" sz="2200" dirty="0" err="1">
                          <a:latin typeface="+mj-lt"/>
                        </a:rPr>
                        <a:t>chức</a:t>
                      </a:r>
                      <a:r>
                        <a:rPr lang="en-US" sz="2200" dirty="0">
                          <a:latin typeface="+mj-lt"/>
                        </a:rPr>
                        <a:t> </a:t>
                      </a:r>
                      <a:r>
                        <a:rPr lang="en-US" sz="2200" dirty="0" err="1">
                          <a:latin typeface="+mj-lt"/>
                        </a:rPr>
                        <a:t>năng</a:t>
                      </a:r>
                      <a:endParaRPr lang="vi-VN" sz="2200" dirty="0">
                        <a:latin typeface="+mj-lt"/>
                      </a:endParaRPr>
                    </a:p>
                  </a:txBody>
                  <a:tcPr/>
                </a:tc>
                <a:tc>
                  <a:txBody>
                    <a:bodyPr/>
                    <a:lstStyle/>
                    <a:p>
                      <a:pPr algn="ctr">
                        <a:lnSpc>
                          <a:spcPct val="100000"/>
                        </a:lnSpc>
                      </a:pPr>
                      <a:r>
                        <a:rPr lang="en-US" sz="2200" dirty="0" err="1">
                          <a:latin typeface="+mj-lt"/>
                        </a:rPr>
                        <a:t>Đường</a:t>
                      </a:r>
                      <a:r>
                        <a:rPr lang="en-US" sz="2200" dirty="0">
                          <a:latin typeface="+mj-lt"/>
                        </a:rPr>
                        <a:t> </a:t>
                      </a:r>
                      <a:r>
                        <a:rPr lang="en-US" sz="2200" dirty="0" err="1">
                          <a:latin typeface="+mj-lt"/>
                        </a:rPr>
                        <a:t>dẫn</a:t>
                      </a:r>
                      <a:endParaRPr lang="vi-VN" sz="2200" dirty="0">
                        <a:latin typeface="+mj-lt"/>
                      </a:endParaRPr>
                    </a:p>
                  </a:txBody>
                  <a:tcPr/>
                </a:tc>
                <a:tc>
                  <a:txBody>
                    <a:bodyPr/>
                    <a:lstStyle/>
                    <a:p>
                      <a:pPr algn="ctr">
                        <a:lnSpc>
                          <a:spcPct val="100000"/>
                        </a:lnSpc>
                      </a:pPr>
                      <a:r>
                        <a:rPr lang="en-US" sz="2200" dirty="0">
                          <a:latin typeface="+mj-lt"/>
                        </a:rPr>
                        <a:t>Thao </a:t>
                      </a:r>
                      <a:r>
                        <a:rPr lang="en-US" sz="2200" dirty="0" err="1">
                          <a:latin typeface="+mj-lt"/>
                        </a:rPr>
                        <a:t>tác</a:t>
                      </a:r>
                      <a:endParaRPr lang="vi-VN" sz="2200" dirty="0">
                        <a:latin typeface="+mj-lt"/>
                      </a:endParaRPr>
                    </a:p>
                  </a:txBody>
                  <a:tcPr/>
                </a:tc>
                <a:extLst>
                  <a:ext uri="{0D108BD9-81ED-4DB2-BD59-A6C34878D82A}">
                    <a16:rowId xmlns:a16="http://schemas.microsoft.com/office/drawing/2014/main" val="788895561"/>
                  </a:ext>
                </a:extLst>
              </a:tr>
              <a:tr h="428938">
                <a:tc>
                  <a:txBody>
                    <a:bodyPr/>
                    <a:lstStyle/>
                    <a:p>
                      <a:pPr algn="just">
                        <a:lnSpc>
                          <a:spcPct val="100000"/>
                        </a:lnSpc>
                      </a:pPr>
                      <a:r>
                        <a:rPr lang="en-US" sz="2200" kern="1200" dirty="0">
                          <a:solidFill>
                            <a:schemeClr val="dk1"/>
                          </a:solidFill>
                          <a:effectLst/>
                          <a:latin typeface="+mj-lt"/>
                          <a:ea typeface="+mn-ea"/>
                          <a:cs typeface="+mn-cs"/>
                        </a:rPr>
                        <a:t>Authentication</a:t>
                      </a:r>
                      <a:endParaRPr lang="vi-VN" sz="2200" dirty="0">
                        <a:latin typeface="+mj-lt"/>
                      </a:endParaRPr>
                    </a:p>
                  </a:txBody>
                  <a:tcP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/auth	</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POST /login, POST /register</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48225"/>
                  </a:ext>
                </a:extLst>
              </a:tr>
              <a:tr h="1685114">
                <a:tc>
                  <a:txBody>
                    <a:bodyPr/>
                    <a:lstStyle/>
                    <a:p>
                      <a:pPr algn="just">
                        <a:lnSpc>
                          <a:spcPct val="100000"/>
                        </a:lnSpc>
                        <a:spcBef>
                          <a:spcPts val="600"/>
                        </a:spcBef>
                        <a:spcAft>
                          <a:spcPts val="600"/>
                        </a:spcAft>
                      </a:pPr>
                      <a:r>
                        <a:rPr lang="en-US" sz="2200" dirty="0" err="1">
                          <a:effectLst/>
                          <a:latin typeface="+mj-lt"/>
                          <a:ea typeface="Times New Roman" panose="02020603050405020304" pitchFamily="18" charset="0"/>
                          <a:cs typeface="Times New Roman" panose="02020603050405020304" pitchFamily="18" charset="0"/>
                        </a:rPr>
                        <a:t>Người</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dùng</a:t>
                      </a:r>
                      <a:r>
                        <a:rPr lang="en-US" sz="2200" dirty="0">
                          <a:effectLst/>
                          <a:latin typeface="+mj-lt"/>
                          <a:ea typeface="Times New Roman" panose="02020603050405020304" pitchFamily="18" charset="0"/>
                          <a:cs typeface="Times New Roman" panose="02020603050405020304" pitchFamily="18" charset="0"/>
                        </a:rPr>
                        <a:t>	</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/users	</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 GET /me, PUT /me/profile, PUT /me/password, POST /, PUT /:</a:t>
                      </a:r>
                      <a:r>
                        <a:rPr lang="en-US" sz="2200" dirty="0" err="1">
                          <a:effectLst/>
                          <a:latin typeface="+mj-lt"/>
                          <a:ea typeface="Times New Roman" panose="02020603050405020304" pitchFamily="18" charset="0"/>
                          <a:cs typeface="Times New Roman" panose="02020603050405020304" pitchFamily="18" charset="0"/>
                        </a:rPr>
                        <a:t>user_id</a:t>
                      </a:r>
                      <a:r>
                        <a:rPr lang="en-US" sz="2200" dirty="0">
                          <a:effectLst/>
                          <a:latin typeface="+mj-lt"/>
                          <a:ea typeface="Times New Roman" panose="02020603050405020304" pitchFamily="18" charset="0"/>
                          <a:cs typeface="Times New Roman" panose="02020603050405020304" pitchFamily="18" charset="0"/>
                        </a:rPr>
                        <a:t>, DELETE /:</a:t>
                      </a:r>
                      <a:r>
                        <a:rPr lang="en-US" sz="2200" dirty="0" err="1">
                          <a:effectLst/>
                          <a:latin typeface="+mj-lt"/>
                          <a:ea typeface="Times New Roman" panose="02020603050405020304" pitchFamily="18" charset="0"/>
                          <a:cs typeface="Times New Roman" panose="02020603050405020304" pitchFamily="18" charset="0"/>
                        </a:rPr>
                        <a:t>user_id</a:t>
                      </a:r>
                      <a:r>
                        <a:rPr lang="en-US" sz="2200" dirty="0">
                          <a:effectLst/>
                          <a:latin typeface="+mj-lt"/>
                          <a:ea typeface="Times New Roman" panose="02020603050405020304" pitchFamily="18" charset="0"/>
                          <a:cs typeface="Times New Roman" panose="02020603050405020304" pitchFamily="18" charset="0"/>
                        </a:rPr>
                        <a:t>, GET /roles</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2402401"/>
                  </a:ext>
                </a:extLst>
              </a:tr>
              <a:tr h="674046">
                <a:tc>
                  <a:txBody>
                    <a:bodyPr/>
                    <a:lstStyle/>
                    <a:p>
                      <a:pPr algn="just">
                        <a:lnSpc>
                          <a:spcPct val="100000"/>
                        </a:lnSpc>
                        <a:spcBef>
                          <a:spcPts val="600"/>
                        </a:spcBef>
                        <a:spcAft>
                          <a:spcPts val="600"/>
                        </a:spcAft>
                      </a:pPr>
                      <a:r>
                        <a:rPr lang="en-US" sz="2200" dirty="0" err="1">
                          <a:effectLst/>
                          <a:latin typeface="+mj-lt"/>
                          <a:ea typeface="Times New Roman" panose="02020603050405020304" pitchFamily="18" charset="0"/>
                          <a:cs typeface="Times New Roman" panose="02020603050405020304" pitchFamily="18" charset="0"/>
                        </a:rPr>
                        <a:t>Phim</a:t>
                      </a:r>
                      <a:r>
                        <a:rPr lang="en-US" sz="2200" dirty="0">
                          <a:effectLst/>
                          <a:latin typeface="+mj-lt"/>
                          <a:ea typeface="Times New Roman" panose="02020603050405020304" pitchFamily="18" charset="0"/>
                          <a:cs typeface="Times New Roman" panose="02020603050405020304" pitchFamily="18" charset="0"/>
                        </a:rPr>
                        <a:t>	</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/movies</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 GET /statuses, GET /:id, POST /, PUT /:id, DELETE /:id</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6636949"/>
                  </a:ext>
                </a:extLst>
              </a:tr>
              <a:tr h="674046">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Chỗ ngồi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/seats</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POST /:</a:t>
                      </a:r>
                      <a:r>
                        <a:rPr lang="en-US" sz="2200" dirty="0" err="1">
                          <a:effectLst/>
                          <a:latin typeface="+mj-lt"/>
                          <a:ea typeface="Times New Roman" panose="02020603050405020304" pitchFamily="18" charset="0"/>
                          <a:cs typeface="Times New Roman" panose="02020603050405020304" pitchFamily="18" charset="0"/>
                        </a:rPr>
                        <a:t>cinema_id</a:t>
                      </a:r>
                      <a:r>
                        <a:rPr lang="en-US" sz="2200" dirty="0">
                          <a:effectLst/>
                          <a:latin typeface="+mj-lt"/>
                          <a:ea typeface="Times New Roman" panose="02020603050405020304" pitchFamily="18" charset="0"/>
                          <a:cs typeface="Times New Roman" panose="02020603050405020304" pitchFamily="18" charset="0"/>
                        </a:rPr>
                        <a:t>, GET / (layout)</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0459684"/>
                  </a:ext>
                </a:extLst>
              </a:tr>
              <a:tr h="674046">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Chuỗi rạp / cụm rạp / rạp</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a:t>
                      </a:r>
                      <a:r>
                        <a:rPr lang="en-US" sz="2200" dirty="0" err="1">
                          <a:effectLst/>
                          <a:latin typeface="+mj-lt"/>
                          <a:ea typeface="Times New Roman" panose="02020603050405020304" pitchFamily="18" charset="0"/>
                          <a:cs typeface="Times New Roman" panose="02020603050405020304" pitchFamily="18" charset="0"/>
                        </a:rPr>
                        <a:t>cinemachains</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cinemaclusters</a:t>
                      </a:r>
                      <a:r>
                        <a:rPr lang="en-US" sz="2200" dirty="0">
                          <a:effectLst/>
                          <a:latin typeface="+mj-lt"/>
                          <a:ea typeface="Times New Roman" panose="02020603050405020304" pitchFamily="18" charset="0"/>
                          <a:cs typeface="Times New Roman" panose="02020603050405020304" pitchFamily="18" charset="0"/>
                        </a:rPr>
                        <a:t>, /cinemas</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 POST /, GET /:id, PUT /:id, DELETE /:id</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20820182"/>
                  </a:ext>
                </a:extLst>
              </a:tr>
              <a:tr h="674046">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Suất chiếu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/showtimes	</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 POST /:</a:t>
                      </a:r>
                      <a:r>
                        <a:rPr lang="en-US" sz="2200" dirty="0" err="1">
                          <a:effectLst/>
                          <a:latin typeface="+mj-lt"/>
                          <a:ea typeface="Times New Roman" panose="02020603050405020304" pitchFamily="18" charset="0"/>
                          <a:cs typeface="Times New Roman" panose="02020603050405020304" pitchFamily="18" charset="0"/>
                        </a:rPr>
                        <a:t>movie_id</a:t>
                      </a:r>
                      <a:r>
                        <a:rPr lang="en-US" sz="2200" dirty="0">
                          <a:effectLst/>
                          <a:latin typeface="+mj-lt"/>
                          <a:ea typeface="Times New Roman" panose="02020603050405020304" pitchFamily="18" charset="0"/>
                          <a:cs typeface="Times New Roman" panose="02020603050405020304" pitchFamily="18" charset="0"/>
                        </a:rPr>
                        <a:t>, GET /:id, PUT /:id, DELETE /:id</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806191"/>
                  </a:ext>
                </a:extLst>
              </a:tr>
              <a:tr h="372768">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Vé đã đặt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/users/me/orders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POST </a:t>
                      </a:r>
                      <a:r>
                        <a:rPr lang="en-US" sz="2200" dirty="0" err="1">
                          <a:effectLst/>
                          <a:latin typeface="+mj-lt"/>
                          <a:ea typeface="Times New Roman" panose="02020603050405020304" pitchFamily="18" charset="0"/>
                          <a:cs typeface="Times New Roman" panose="02020603050405020304" pitchFamily="18" charset="0"/>
                        </a:rPr>
                        <a:t>tạo</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đơn</a:t>
                      </a:r>
                      <a:r>
                        <a:rPr lang="en-US" sz="2200" dirty="0">
                          <a:effectLst/>
                          <a:latin typeface="+mj-lt"/>
                          <a:ea typeface="Times New Roman" panose="02020603050405020304" pitchFamily="18" charset="0"/>
                          <a:cs typeface="Times New Roman" panose="02020603050405020304" pitchFamily="18" charset="0"/>
                        </a:rPr>
                        <a:t>, GET </a:t>
                      </a:r>
                      <a:r>
                        <a:rPr lang="en-US" sz="2200" dirty="0" err="1">
                          <a:effectLst/>
                          <a:latin typeface="+mj-lt"/>
                          <a:ea typeface="Times New Roman" panose="02020603050405020304" pitchFamily="18" charset="0"/>
                          <a:cs typeface="Times New Roman" panose="02020603050405020304" pitchFamily="18" charset="0"/>
                        </a:rPr>
                        <a:t>lịch</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sử</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936089"/>
                  </a:ext>
                </a:extLst>
              </a:tr>
              <a:tr h="372768">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Thống kê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/statistics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/movies, GET /clusters</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07520243"/>
                  </a:ext>
                </a:extLst>
              </a:tr>
              <a:tr h="372768">
                <a:tc>
                  <a:txBody>
                    <a:bodyPr/>
                    <a:lstStyle/>
                    <a:p>
                      <a:pPr algn="just">
                        <a:lnSpc>
                          <a:spcPct val="100000"/>
                        </a:lnSpc>
                        <a:spcBef>
                          <a:spcPts val="600"/>
                        </a:spcBef>
                        <a:spcAft>
                          <a:spcPts val="600"/>
                        </a:spcAft>
                      </a:pPr>
                      <a:r>
                        <a:rPr lang="en-US" sz="2200" spc="-20">
                          <a:effectLst/>
                          <a:latin typeface="+mj-lt"/>
                          <a:ea typeface="Times New Roman" panose="02020603050405020304" pitchFamily="18" charset="0"/>
                          <a:cs typeface="Times New Roman" panose="02020603050405020304" pitchFamily="18" charset="0"/>
                        </a:rPr>
                        <a:t>Chỉ số tăng giá vé</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a:effectLst/>
                          <a:latin typeface="+mj-lt"/>
                          <a:ea typeface="Times New Roman" panose="02020603050405020304" pitchFamily="18" charset="0"/>
                          <a:cs typeface="Times New Roman" panose="02020603050405020304" pitchFamily="18" charset="0"/>
                        </a:rPr>
                        <a:t>/configs	</a:t>
                      </a:r>
                      <a:endParaRPr lang="vi-VN" sz="22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00000"/>
                        </a:lnSpc>
                        <a:spcBef>
                          <a:spcPts val="600"/>
                        </a:spcBef>
                        <a:spcAft>
                          <a:spcPts val="600"/>
                        </a:spcAft>
                      </a:pPr>
                      <a:r>
                        <a:rPr lang="en-US" sz="2200" dirty="0">
                          <a:effectLst/>
                          <a:latin typeface="+mj-lt"/>
                          <a:ea typeface="Times New Roman" panose="02020603050405020304" pitchFamily="18" charset="0"/>
                          <a:cs typeface="Times New Roman" panose="02020603050405020304" pitchFamily="18" charset="0"/>
                        </a:rPr>
                        <a:t>GET / (</a:t>
                      </a:r>
                      <a:r>
                        <a:rPr lang="en-US" sz="2200" dirty="0" err="1">
                          <a:effectLst/>
                          <a:latin typeface="+mj-lt"/>
                          <a:ea typeface="Times New Roman" panose="02020603050405020304" pitchFamily="18" charset="0"/>
                          <a:cs typeface="Times New Roman" panose="02020603050405020304" pitchFamily="18" charset="0"/>
                        </a:rPr>
                        <a:t>tăng</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giá</a:t>
                      </a:r>
                      <a:r>
                        <a:rPr lang="en-US" sz="2200" dirty="0">
                          <a:effectLst/>
                          <a:latin typeface="+mj-lt"/>
                          <a:ea typeface="Times New Roman" panose="02020603050405020304" pitchFamily="18" charset="0"/>
                          <a:cs typeface="Times New Roman" panose="02020603050405020304" pitchFamily="18" charset="0"/>
                        </a:rPr>
                        <a:t> </a:t>
                      </a:r>
                      <a:r>
                        <a:rPr lang="en-US" sz="2200" dirty="0" err="1">
                          <a:effectLst/>
                          <a:latin typeface="+mj-lt"/>
                          <a:ea typeface="Times New Roman" panose="02020603050405020304" pitchFamily="18" charset="0"/>
                          <a:cs typeface="Times New Roman" panose="02020603050405020304" pitchFamily="18" charset="0"/>
                        </a:rPr>
                        <a:t>ghế</a:t>
                      </a:r>
                      <a:r>
                        <a:rPr lang="en-US" sz="2200" dirty="0">
                          <a:effectLst/>
                          <a:latin typeface="+mj-lt"/>
                          <a:ea typeface="Times New Roman" panose="02020603050405020304" pitchFamily="18" charset="0"/>
                          <a:cs typeface="Times New Roman" panose="02020603050405020304" pitchFamily="18" charset="0"/>
                        </a:rPr>
                        <a:t> VIP)</a:t>
                      </a:r>
                      <a:endParaRPr lang="vi-VN" sz="22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5428970"/>
                  </a:ext>
                </a:extLst>
              </a:tr>
            </a:tbl>
          </a:graphicData>
        </a:graphic>
      </p:graphicFrame>
    </p:spTree>
    <p:extLst>
      <p:ext uri="{BB962C8B-B14F-4D97-AF65-F5344CB8AC3E}">
        <p14:creationId xmlns:p14="http://schemas.microsoft.com/office/powerpoint/2010/main" val="66142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63" y="438612"/>
            <a:ext cx="1687013" cy="1049235"/>
          </a:xfrm>
        </p:spPr>
        <p:txBody>
          <a:bodyPr>
            <a:no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3448" y="2899408"/>
            <a:ext cx="1027772" cy="2176039"/>
          </a:xfrm>
        </p:spPr>
        <p:txBody>
          <a:bodyPr>
            <a:normAutofit/>
          </a:bodyPr>
          <a:lstStyle/>
          <a:p>
            <a:pPr marL="0" indent="0">
              <a:buNone/>
            </a:pPr>
            <a:r>
              <a:rPr lang="en-US" sz="3000" b="1" dirty="0">
                <a:latin typeface="Roboto Condensed Bold" panose="020B0604020202020204"/>
                <a:cs typeface="Times New Roman" panose="02020603050405020304" pitchFamily="18" charset="0"/>
              </a:rPr>
              <a:t>3.4 </a:t>
            </a:r>
            <a:r>
              <a:rPr lang="en-US" sz="3000" b="1" dirty="0" err="1">
                <a:latin typeface="Roboto Condensed Bold" panose="020B0604020202020204"/>
                <a:cs typeface="Times New Roman" panose="02020603050405020304" pitchFamily="18" charset="0"/>
              </a:rPr>
              <a:t>Thiết</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kế</a:t>
            </a:r>
            <a:r>
              <a:rPr lang="en-US" sz="3000" b="1" dirty="0">
                <a:latin typeface="Roboto Condensed Bold" panose="020B0604020202020204"/>
                <a:cs typeface="Times New Roman" panose="02020603050405020304" pitchFamily="18" charset="0"/>
              </a:rPr>
              <a:t> API</a:t>
            </a:r>
            <a:endParaRPr lang="en-US" sz="30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7" name="Picture 6">
            <a:extLst>
              <a:ext uri="{FF2B5EF4-FFF2-40B4-BE49-F238E27FC236}">
                <a16:creationId xmlns:a16="http://schemas.microsoft.com/office/drawing/2014/main" id="{0F61C050-04AD-0D09-26B8-4B0CA5F0E9B9}"/>
              </a:ext>
            </a:extLst>
          </p:cNvPr>
          <p:cNvPicPr>
            <a:picLocks noChangeAspect="1"/>
          </p:cNvPicPr>
          <p:nvPr/>
        </p:nvPicPr>
        <p:blipFill>
          <a:blip r:embed="rId3"/>
          <a:stretch>
            <a:fillRect/>
          </a:stretch>
        </p:blipFill>
        <p:spPr>
          <a:xfrm>
            <a:off x="1879781" y="136500"/>
            <a:ext cx="9428686" cy="6568298"/>
          </a:xfrm>
          <a:prstGeom prst="rect">
            <a:avLst/>
          </a:prstGeom>
        </p:spPr>
      </p:pic>
      <p:pic>
        <p:nvPicPr>
          <p:cNvPr id="9" name="Picture 8">
            <a:extLst>
              <a:ext uri="{FF2B5EF4-FFF2-40B4-BE49-F238E27FC236}">
                <a16:creationId xmlns:a16="http://schemas.microsoft.com/office/drawing/2014/main" id="{FCB47247-A60F-EF0F-C87F-339588756FC3}"/>
              </a:ext>
            </a:extLst>
          </p:cNvPr>
          <p:cNvPicPr>
            <a:picLocks noChangeAspect="1"/>
          </p:cNvPicPr>
          <p:nvPr/>
        </p:nvPicPr>
        <p:blipFill>
          <a:blip r:embed="rId4"/>
          <a:stretch>
            <a:fillRect/>
          </a:stretch>
        </p:blipFill>
        <p:spPr>
          <a:xfrm>
            <a:off x="1879781" y="136500"/>
            <a:ext cx="9554489" cy="5824462"/>
          </a:xfrm>
          <a:prstGeom prst="rect">
            <a:avLst/>
          </a:prstGeom>
        </p:spPr>
      </p:pic>
      <p:pic>
        <p:nvPicPr>
          <p:cNvPr id="11" name="Picture 10">
            <a:extLst>
              <a:ext uri="{FF2B5EF4-FFF2-40B4-BE49-F238E27FC236}">
                <a16:creationId xmlns:a16="http://schemas.microsoft.com/office/drawing/2014/main" id="{796BC840-A42B-4092-6D5A-DB73D5F56F16}"/>
              </a:ext>
            </a:extLst>
          </p:cNvPr>
          <p:cNvPicPr>
            <a:picLocks noChangeAspect="1"/>
          </p:cNvPicPr>
          <p:nvPr/>
        </p:nvPicPr>
        <p:blipFill>
          <a:blip r:embed="rId5"/>
          <a:stretch>
            <a:fillRect/>
          </a:stretch>
        </p:blipFill>
        <p:spPr>
          <a:xfrm>
            <a:off x="1689904" y="756620"/>
            <a:ext cx="10220445" cy="5344759"/>
          </a:xfrm>
          <a:prstGeom prst="rect">
            <a:avLst/>
          </a:prstGeom>
        </p:spPr>
      </p:pic>
      <p:pic>
        <p:nvPicPr>
          <p:cNvPr id="13" name="Picture 12">
            <a:extLst>
              <a:ext uri="{FF2B5EF4-FFF2-40B4-BE49-F238E27FC236}">
                <a16:creationId xmlns:a16="http://schemas.microsoft.com/office/drawing/2014/main" id="{D898F4A4-0AFD-F720-1553-5DDCC6F65A43}"/>
              </a:ext>
            </a:extLst>
          </p:cNvPr>
          <p:cNvPicPr>
            <a:picLocks noChangeAspect="1"/>
          </p:cNvPicPr>
          <p:nvPr/>
        </p:nvPicPr>
        <p:blipFill>
          <a:blip r:embed="rId6"/>
          <a:stretch>
            <a:fillRect/>
          </a:stretch>
        </p:blipFill>
        <p:spPr>
          <a:xfrm>
            <a:off x="1689904" y="157696"/>
            <a:ext cx="10502096" cy="6542607"/>
          </a:xfrm>
          <a:prstGeom prst="rect">
            <a:avLst/>
          </a:prstGeom>
        </p:spPr>
      </p:pic>
      <p:pic>
        <p:nvPicPr>
          <p:cNvPr id="15" name="Picture 14">
            <a:extLst>
              <a:ext uri="{FF2B5EF4-FFF2-40B4-BE49-F238E27FC236}">
                <a16:creationId xmlns:a16="http://schemas.microsoft.com/office/drawing/2014/main" id="{4896BFFA-2DFF-8412-0978-B0D1604823C1}"/>
              </a:ext>
            </a:extLst>
          </p:cNvPr>
          <p:cNvPicPr>
            <a:picLocks noChangeAspect="1"/>
          </p:cNvPicPr>
          <p:nvPr/>
        </p:nvPicPr>
        <p:blipFill>
          <a:blip r:embed="rId7"/>
          <a:stretch>
            <a:fillRect/>
          </a:stretch>
        </p:blipFill>
        <p:spPr>
          <a:xfrm>
            <a:off x="1689904" y="1713029"/>
            <a:ext cx="10220445" cy="3524491"/>
          </a:xfrm>
          <a:prstGeom prst="rect">
            <a:avLst/>
          </a:prstGeom>
        </p:spPr>
      </p:pic>
      <p:pic>
        <p:nvPicPr>
          <p:cNvPr id="17" name="Picture 16">
            <a:extLst>
              <a:ext uri="{FF2B5EF4-FFF2-40B4-BE49-F238E27FC236}">
                <a16:creationId xmlns:a16="http://schemas.microsoft.com/office/drawing/2014/main" id="{E6EDA260-32C2-8D2C-D2C8-5950D5205149}"/>
              </a:ext>
            </a:extLst>
          </p:cNvPr>
          <p:cNvPicPr>
            <a:picLocks noChangeAspect="1"/>
          </p:cNvPicPr>
          <p:nvPr/>
        </p:nvPicPr>
        <p:blipFill>
          <a:blip r:embed="rId8"/>
          <a:stretch>
            <a:fillRect/>
          </a:stretch>
        </p:blipFill>
        <p:spPr>
          <a:xfrm>
            <a:off x="1598130" y="13905"/>
            <a:ext cx="7283922" cy="2994932"/>
          </a:xfrm>
          <a:prstGeom prst="rect">
            <a:avLst/>
          </a:prstGeom>
          <a:ln w="3175">
            <a:solidFill>
              <a:schemeClr val="tx1"/>
            </a:solidFill>
          </a:ln>
        </p:spPr>
      </p:pic>
      <p:pic>
        <p:nvPicPr>
          <p:cNvPr id="6" name="Picture 5">
            <a:extLst>
              <a:ext uri="{FF2B5EF4-FFF2-40B4-BE49-F238E27FC236}">
                <a16:creationId xmlns:a16="http://schemas.microsoft.com/office/drawing/2014/main" id="{E46E60A3-49C1-E893-81AF-4B467E5B0366}"/>
              </a:ext>
            </a:extLst>
          </p:cNvPr>
          <p:cNvPicPr>
            <a:picLocks noChangeAspect="1"/>
          </p:cNvPicPr>
          <p:nvPr/>
        </p:nvPicPr>
        <p:blipFill>
          <a:blip r:embed="rId9"/>
          <a:stretch>
            <a:fillRect/>
          </a:stretch>
        </p:blipFill>
        <p:spPr>
          <a:xfrm>
            <a:off x="1597931" y="3475274"/>
            <a:ext cx="10404389" cy="2990452"/>
          </a:xfrm>
          <a:prstGeom prst="rect">
            <a:avLst/>
          </a:prstGeom>
        </p:spPr>
      </p:pic>
      <p:pic>
        <p:nvPicPr>
          <p:cNvPr id="10" name="Picture 9">
            <a:extLst>
              <a:ext uri="{FF2B5EF4-FFF2-40B4-BE49-F238E27FC236}">
                <a16:creationId xmlns:a16="http://schemas.microsoft.com/office/drawing/2014/main" id="{6535E290-EA06-2426-F1B7-CF7C4710E1C8}"/>
              </a:ext>
            </a:extLst>
          </p:cNvPr>
          <p:cNvPicPr>
            <a:picLocks noChangeAspect="1"/>
          </p:cNvPicPr>
          <p:nvPr/>
        </p:nvPicPr>
        <p:blipFill>
          <a:blip r:embed="rId10"/>
          <a:stretch>
            <a:fillRect/>
          </a:stretch>
        </p:blipFill>
        <p:spPr>
          <a:xfrm>
            <a:off x="1454830" y="3834750"/>
            <a:ext cx="10404389" cy="2630976"/>
          </a:xfrm>
          <a:prstGeom prst="rect">
            <a:avLst/>
          </a:prstGeom>
        </p:spPr>
      </p:pic>
      <p:pic>
        <p:nvPicPr>
          <p:cNvPr id="19" name="Picture 18">
            <a:extLst>
              <a:ext uri="{FF2B5EF4-FFF2-40B4-BE49-F238E27FC236}">
                <a16:creationId xmlns:a16="http://schemas.microsoft.com/office/drawing/2014/main" id="{B81560B2-2515-1990-CF5B-EFEE08B3E504}"/>
              </a:ext>
            </a:extLst>
          </p:cNvPr>
          <p:cNvPicPr>
            <a:picLocks noChangeAspect="1"/>
          </p:cNvPicPr>
          <p:nvPr/>
        </p:nvPicPr>
        <p:blipFill>
          <a:blip r:embed="rId11"/>
          <a:stretch>
            <a:fillRect/>
          </a:stretch>
        </p:blipFill>
        <p:spPr>
          <a:xfrm>
            <a:off x="2896638" y="3008837"/>
            <a:ext cx="9289087" cy="3800618"/>
          </a:xfrm>
          <a:prstGeom prst="rect">
            <a:avLst/>
          </a:prstGeom>
        </p:spPr>
      </p:pic>
    </p:spTree>
    <p:extLst>
      <p:ext uri="{BB962C8B-B14F-4D97-AF65-F5344CB8AC3E}">
        <p14:creationId xmlns:p14="http://schemas.microsoft.com/office/powerpoint/2010/main" val="157491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6"/>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par>
                          <p:cTn id="53" fill="hold">
                            <p:stCondLst>
                              <p:cond delay="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39" y="427037"/>
            <a:ext cx="2492638" cy="1049235"/>
          </a:xfrm>
        </p:spPr>
        <p:txBody>
          <a:bodyPr>
            <a:no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6" name="Content Placeholder 5">
            <a:extLst>
              <a:ext uri="{FF2B5EF4-FFF2-40B4-BE49-F238E27FC236}">
                <a16:creationId xmlns:a16="http://schemas.microsoft.com/office/drawing/2014/main" id="{08BDCAD6-2041-465E-A976-48DED93D25A9}"/>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97DD9F4F-14F5-418D-9688-292D88506D0C}"/>
              </a:ext>
            </a:extLst>
          </p:cNvPr>
          <p:cNvPicPr>
            <a:picLocks noChangeAspect="1"/>
          </p:cNvPicPr>
          <p:nvPr/>
        </p:nvPicPr>
        <p:blipFill>
          <a:blip r:embed="rId3"/>
          <a:stretch>
            <a:fillRect/>
          </a:stretch>
        </p:blipFill>
        <p:spPr>
          <a:xfrm>
            <a:off x="3839144" y="217170"/>
            <a:ext cx="4641456" cy="6640830"/>
          </a:xfrm>
          <a:prstGeom prst="rect">
            <a:avLst/>
          </a:prstGeom>
        </p:spPr>
      </p:pic>
      <p:pic>
        <p:nvPicPr>
          <p:cNvPr id="11" name="Picture 10">
            <a:extLst>
              <a:ext uri="{FF2B5EF4-FFF2-40B4-BE49-F238E27FC236}">
                <a16:creationId xmlns:a16="http://schemas.microsoft.com/office/drawing/2014/main" id="{A40B4B87-2CE4-416B-9317-98E552B369C5}"/>
              </a:ext>
            </a:extLst>
          </p:cNvPr>
          <p:cNvPicPr>
            <a:picLocks noChangeAspect="1"/>
          </p:cNvPicPr>
          <p:nvPr/>
        </p:nvPicPr>
        <p:blipFill>
          <a:blip r:embed="rId4"/>
          <a:stretch>
            <a:fillRect/>
          </a:stretch>
        </p:blipFill>
        <p:spPr>
          <a:xfrm>
            <a:off x="959476" y="1517252"/>
            <a:ext cx="4641456" cy="4715635"/>
          </a:xfrm>
          <a:prstGeom prst="rect">
            <a:avLst/>
          </a:prstGeom>
        </p:spPr>
      </p:pic>
      <p:pic>
        <p:nvPicPr>
          <p:cNvPr id="15" name="Picture 14">
            <a:extLst>
              <a:ext uri="{FF2B5EF4-FFF2-40B4-BE49-F238E27FC236}">
                <a16:creationId xmlns:a16="http://schemas.microsoft.com/office/drawing/2014/main" id="{A898BB91-D53C-42B1-8F3E-B6617D2FEA68}"/>
              </a:ext>
            </a:extLst>
          </p:cNvPr>
          <p:cNvPicPr>
            <a:picLocks noChangeAspect="1"/>
          </p:cNvPicPr>
          <p:nvPr/>
        </p:nvPicPr>
        <p:blipFill>
          <a:blip r:embed="rId5"/>
          <a:stretch>
            <a:fillRect/>
          </a:stretch>
        </p:blipFill>
        <p:spPr>
          <a:xfrm>
            <a:off x="5733760" y="1517252"/>
            <a:ext cx="5024634" cy="4673598"/>
          </a:xfrm>
          <a:prstGeom prst="rect">
            <a:avLst/>
          </a:prstGeom>
        </p:spPr>
      </p:pic>
      <p:pic>
        <p:nvPicPr>
          <p:cNvPr id="17" name="Picture 16">
            <a:extLst>
              <a:ext uri="{FF2B5EF4-FFF2-40B4-BE49-F238E27FC236}">
                <a16:creationId xmlns:a16="http://schemas.microsoft.com/office/drawing/2014/main" id="{F8679DBB-9296-4F68-9E25-905590F15F01}"/>
              </a:ext>
            </a:extLst>
          </p:cNvPr>
          <p:cNvPicPr>
            <a:picLocks noChangeAspect="1"/>
          </p:cNvPicPr>
          <p:nvPr/>
        </p:nvPicPr>
        <p:blipFill>
          <a:blip r:embed="rId6"/>
          <a:stretch>
            <a:fillRect/>
          </a:stretch>
        </p:blipFill>
        <p:spPr>
          <a:xfrm>
            <a:off x="956100" y="1476272"/>
            <a:ext cx="4644832" cy="4818067"/>
          </a:xfrm>
          <a:prstGeom prst="rect">
            <a:avLst/>
          </a:prstGeom>
        </p:spPr>
      </p:pic>
      <p:pic>
        <p:nvPicPr>
          <p:cNvPr id="19" name="Picture 18">
            <a:extLst>
              <a:ext uri="{FF2B5EF4-FFF2-40B4-BE49-F238E27FC236}">
                <a16:creationId xmlns:a16="http://schemas.microsoft.com/office/drawing/2014/main" id="{B8A9B2D6-C783-4F9A-BAAE-6804FDAF8E85}"/>
              </a:ext>
            </a:extLst>
          </p:cNvPr>
          <p:cNvPicPr>
            <a:picLocks noChangeAspect="1"/>
          </p:cNvPicPr>
          <p:nvPr/>
        </p:nvPicPr>
        <p:blipFill>
          <a:blip r:embed="rId7"/>
          <a:stretch>
            <a:fillRect/>
          </a:stretch>
        </p:blipFill>
        <p:spPr>
          <a:xfrm>
            <a:off x="5733759" y="1476272"/>
            <a:ext cx="4891808" cy="4696908"/>
          </a:xfrm>
          <a:prstGeom prst="rect">
            <a:avLst/>
          </a:prstGeom>
        </p:spPr>
      </p:pic>
      <p:pic>
        <p:nvPicPr>
          <p:cNvPr id="21" name="Picture 20">
            <a:extLst>
              <a:ext uri="{FF2B5EF4-FFF2-40B4-BE49-F238E27FC236}">
                <a16:creationId xmlns:a16="http://schemas.microsoft.com/office/drawing/2014/main" id="{4B1D0EAE-61F4-400D-97A4-6D4C925C8F0F}"/>
              </a:ext>
            </a:extLst>
          </p:cNvPr>
          <p:cNvPicPr>
            <a:picLocks noChangeAspect="1"/>
          </p:cNvPicPr>
          <p:nvPr/>
        </p:nvPicPr>
        <p:blipFill>
          <a:blip r:embed="rId8"/>
          <a:stretch>
            <a:fillRect/>
          </a:stretch>
        </p:blipFill>
        <p:spPr>
          <a:xfrm>
            <a:off x="1018363" y="1517688"/>
            <a:ext cx="4414990" cy="4673162"/>
          </a:xfrm>
          <a:prstGeom prst="rect">
            <a:avLst/>
          </a:prstGeom>
        </p:spPr>
      </p:pic>
      <p:pic>
        <p:nvPicPr>
          <p:cNvPr id="23" name="Picture 22">
            <a:extLst>
              <a:ext uri="{FF2B5EF4-FFF2-40B4-BE49-F238E27FC236}">
                <a16:creationId xmlns:a16="http://schemas.microsoft.com/office/drawing/2014/main" id="{FDC77657-263D-442C-BBFC-6D2E7133D46E}"/>
              </a:ext>
            </a:extLst>
          </p:cNvPr>
          <p:cNvPicPr>
            <a:picLocks noChangeAspect="1"/>
          </p:cNvPicPr>
          <p:nvPr/>
        </p:nvPicPr>
        <p:blipFill>
          <a:blip r:embed="rId9"/>
          <a:stretch>
            <a:fillRect/>
          </a:stretch>
        </p:blipFill>
        <p:spPr>
          <a:xfrm>
            <a:off x="5733759" y="1458601"/>
            <a:ext cx="4891807" cy="4774285"/>
          </a:xfrm>
          <a:prstGeom prst="rect">
            <a:avLst/>
          </a:prstGeom>
        </p:spPr>
      </p:pic>
      <p:pic>
        <p:nvPicPr>
          <p:cNvPr id="25" name="Picture 24">
            <a:extLst>
              <a:ext uri="{FF2B5EF4-FFF2-40B4-BE49-F238E27FC236}">
                <a16:creationId xmlns:a16="http://schemas.microsoft.com/office/drawing/2014/main" id="{B5B8F9C1-3541-4FB1-8027-D9DF6AD42D07}"/>
              </a:ext>
            </a:extLst>
          </p:cNvPr>
          <p:cNvPicPr>
            <a:picLocks noChangeAspect="1"/>
          </p:cNvPicPr>
          <p:nvPr/>
        </p:nvPicPr>
        <p:blipFill>
          <a:blip r:embed="rId10"/>
          <a:stretch>
            <a:fillRect/>
          </a:stretch>
        </p:blipFill>
        <p:spPr>
          <a:xfrm>
            <a:off x="956099" y="1523565"/>
            <a:ext cx="4324562" cy="4811754"/>
          </a:xfrm>
          <a:prstGeom prst="rect">
            <a:avLst/>
          </a:prstGeom>
        </p:spPr>
      </p:pic>
      <p:pic>
        <p:nvPicPr>
          <p:cNvPr id="27" name="Picture 26">
            <a:extLst>
              <a:ext uri="{FF2B5EF4-FFF2-40B4-BE49-F238E27FC236}">
                <a16:creationId xmlns:a16="http://schemas.microsoft.com/office/drawing/2014/main" id="{FB23A80F-7732-4C0C-A43B-DFB4C2B8B415}"/>
              </a:ext>
            </a:extLst>
          </p:cNvPr>
          <p:cNvPicPr>
            <a:picLocks noChangeAspect="1"/>
          </p:cNvPicPr>
          <p:nvPr/>
        </p:nvPicPr>
        <p:blipFill>
          <a:blip r:embed="rId11"/>
          <a:stretch>
            <a:fillRect/>
          </a:stretch>
        </p:blipFill>
        <p:spPr>
          <a:xfrm>
            <a:off x="5733757" y="1458601"/>
            <a:ext cx="4758984" cy="4755559"/>
          </a:xfrm>
          <a:prstGeom prst="rect">
            <a:avLst/>
          </a:prstGeom>
        </p:spPr>
      </p:pic>
      <p:pic>
        <p:nvPicPr>
          <p:cNvPr id="29" name="Picture 28">
            <a:extLst>
              <a:ext uri="{FF2B5EF4-FFF2-40B4-BE49-F238E27FC236}">
                <a16:creationId xmlns:a16="http://schemas.microsoft.com/office/drawing/2014/main" id="{2FC3710D-89E8-41FB-BB2B-306408C38A39}"/>
              </a:ext>
            </a:extLst>
          </p:cNvPr>
          <p:cNvPicPr>
            <a:picLocks noChangeAspect="1"/>
          </p:cNvPicPr>
          <p:nvPr/>
        </p:nvPicPr>
        <p:blipFill>
          <a:blip r:embed="rId12"/>
          <a:stretch>
            <a:fillRect/>
          </a:stretch>
        </p:blipFill>
        <p:spPr>
          <a:xfrm>
            <a:off x="1018359" y="1517252"/>
            <a:ext cx="3897824" cy="4524110"/>
          </a:xfrm>
          <a:prstGeom prst="rect">
            <a:avLst/>
          </a:prstGeom>
        </p:spPr>
      </p:pic>
      <p:pic>
        <p:nvPicPr>
          <p:cNvPr id="31" name="Picture 30">
            <a:extLst>
              <a:ext uri="{FF2B5EF4-FFF2-40B4-BE49-F238E27FC236}">
                <a16:creationId xmlns:a16="http://schemas.microsoft.com/office/drawing/2014/main" id="{481FF5C5-DA48-4CB8-AECA-FD1D6419A27F}"/>
              </a:ext>
            </a:extLst>
          </p:cNvPr>
          <p:cNvPicPr>
            <a:picLocks noChangeAspect="1"/>
          </p:cNvPicPr>
          <p:nvPr/>
        </p:nvPicPr>
        <p:blipFill>
          <a:blip r:embed="rId13"/>
          <a:stretch>
            <a:fillRect/>
          </a:stretch>
        </p:blipFill>
        <p:spPr>
          <a:xfrm>
            <a:off x="5886451" y="883074"/>
            <a:ext cx="4205124" cy="5158288"/>
          </a:xfrm>
          <a:prstGeom prst="rect">
            <a:avLst/>
          </a:prstGeom>
        </p:spPr>
      </p:pic>
      <p:pic>
        <p:nvPicPr>
          <p:cNvPr id="33" name="Picture 32">
            <a:extLst>
              <a:ext uri="{FF2B5EF4-FFF2-40B4-BE49-F238E27FC236}">
                <a16:creationId xmlns:a16="http://schemas.microsoft.com/office/drawing/2014/main" id="{3E9FD2CA-FD4A-42B1-A847-ACE3F1D7609D}"/>
              </a:ext>
            </a:extLst>
          </p:cNvPr>
          <p:cNvPicPr>
            <a:picLocks noChangeAspect="1"/>
          </p:cNvPicPr>
          <p:nvPr/>
        </p:nvPicPr>
        <p:blipFill>
          <a:blip r:embed="rId14"/>
          <a:stretch>
            <a:fillRect/>
          </a:stretch>
        </p:blipFill>
        <p:spPr>
          <a:xfrm>
            <a:off x="3068882" y="1911718"/>
            <a:ext cx="4641456" cy="3381847"/>
          </a:xfrm>
          <a:prstGeom prst="rect">
            <a:avLst/>
          </a:prstGeom>
        </p:spPr>
      </p:pic>
      <p:pic>
        <p:nvPicPr>
          <p:cNvPr id="35" name="Picture 34">
            <a:extLst>
              <a:ext uri="{FF2B5EF4-FFF2-40B4-BE49-F238E27FC236}">
                <a16:creationId xmlns:a16="http://schemas.microsoft.com/office/drawing/2014/main" id="{AA911772-A1DC-4374-964D-64AB1D840071}"/>
              </a:ext>
            </a:extLst>
          </p:cNvPr>
          <p:cNvPicPr>
            <a:picLocks noChangeAspect="1"/>
          </p:cNvPicPr>
          <p:nvPr/>
        </p:nvPicPr>
        <p:blipFill>
          <a:blip r:embed="rId15"/>
          <a:stretch>
            <a:fillRect/>
          </a:stretch>
        </p:blipFill>
        <p:spPr>
          <a:xfrm>
            <a:off x="1097499" y="1960738"/>
            <a:ext cx="4077269" cy="3162741"/>
          </a:xfrm>
          <a:prstGeom prst="rect">
            <a:avLst/>
          </a:prstGeom>
        </p:spPr>
      </p:pic>
      <p:pic>
        <p:nvPicPr>
          <p:cNvPr id="37" name="Picture 36">
            <a:extLst>
              <a:ext uri="{FF2B5EF4-FFF2-40B4-BE49-F238E27FC236}">
                <a16:creationId xmlns:a16="http://schemas.microsoft.com/office/drawing/2014/main" id="{5676D945-6DA2-4F84-86F9-71FB112B7E2E}"/>
              </a:ext>
            </a:extLst>
          </p:cNvPr>
          <p:cNvPicPr>
            <a:picLocks noChangeAspect="1"/>
          </p:cNvPicPr>
          <p:nvPr/>
        </p:nvPicPr>
        <p:blipFill>
          <a:blip r:embed="rId16"/>
          <a:stretch>
            <a:fillRect/>
          </a:stretch>
        </p:blipFill>
        <p:spPr>
          <a:xfrm>
            <a:off x="5523021" y="1957885"/>
            <a:ext cx="4048690" cy="3105583"/>
          </a:xfrm>
          <a:prstGeom prst="rect">
            <a:avLst/>
          </a:prstGeom>
        </p:spPr>
      </p:pic>
      <p:pic>
        <p:nvPicPr>
          <p:cNvPr id="39" name="Picture 38">
            <a:extLst>
              <a:ext uri="{FF2B5EF4-FFF2-40B4-BE49-F238E27FC236}">
                <a16:creationId xmlns:a16="http://schemas.microsoft.com/office/drawing/2014/main" id="{B9925F9B-A812-4AB5-BCA5-AED899E96F57}"/>
              </a:ext>
            </a:extLst>
          </p:cNvPr>
          <p:cNvPicPr>
            <a:picLocks noChangeAspect="1"/>
          </p:cNvPicPr>
          <p:nvPr/>
        </p:nvPicPr>
        <p:blipFill>
          <a:blip r:embed="rId17"/>
          <a:stretch>
            <a:fillRect/>
          </a:stretch>
        </p:blipFill>
        <p:spPr>
          <a:xfrm>
            <a:off x="1070709" y="1946373"/>
            <a:ext cx="4086795" cy="3086531"/>
          </a:xfrm>
          <a:prstGeom prst="rect">
            <a:avLst/>
          </a:prstGeom>
        </p:spPr>
      </p:pic>
      <p:pic>
        <p:nvPicPr>
          <p:cNvPr id="41" name="Picture 40">
            <a:extLst>
              <a:ext uri="{FF2B5EF4-FFF2-40B4-BE49-F238E27FC236}">
                <a16:creationId xmlns:a16="http://schemas.microsoft.com/office/drawing/2014/main" id="{8D6534B3-FA74-4F16-ACEC-A3616E367DC5}"/>
              </a:ext>
            </a:extLst>
          </p:cNvPr>
          <p:cNvPicPr>
            <a:picLocks noChangeAspect="1"/>
          </p:cNvPicPr>
          <p:nvPr/>
        </p:nvPicPr>
        <p:blipFill>
          <a:blip r:embed="rId18"/>
          <a:stretch>
            <a:fillRect/>
          </a:stretch>
        </p:blipFill>
        <p:spPr>
          <a:xfrm>
            <a:off x="5603893" y="1974953"/>
            <a:ext cx="4001058" cy="3067478"/>
          </a:xfrm>
          <a:prstGeom prst="rect">
            <a:avLst/>
          </a:prstGeom>
        </p:spPr>
      </p:pic>
      <p:pic>
        <p:nvPicPr>
          <p:cNvPr id="43" name="Picture 42">
            <a:extLst>
              <a:ext uri="{FF2B5EF4-FFF2-40B4-BE49-F238E27FC236}">
                <a16:creationId xmlns:a16="http://schemas.microsoft.com/office/drawing/2014/main" id="{763EA55F-D24E-45DC-BF41-82A020908D7B}"/>
              </a:ext>
            </a:extLst>
          </p:cNvPr>
          <p:cNvPicPr>
            <a:picLocks noChangeAspect="1"/>
          </p:cNvPicPr>
          <p:nvPr/>
        </p:nvPicPr>
        <p:blipFill>
          <a:blip r:embed="rId19"/>
          <a:stretch>
            <a:fillRect/>
          </a:stretch>
        </p:blipFill>
        <p:spPr>
          <a:xfrm>
            <a:off x="1022516" y="1751794"/>
            <a:ext cx="4115374" cy="3200847"/>
          </a:xfrm>
          <a:prstGeom prst="rect">
            <a:avLst/>
          </a:prstGeom>
        </p:spPr>
      </p:pic>
      <p:pic>
        <p:nvPicPr>
          <p:cNvPr id="45" name="Picture 44">
            <a:extLst>
              <a:ext uri="{FF2B5EF4-FFF2-40B4-BE49-F238E27FC236}">
                <a16:creationId xmlns:a16="http://schemas.microsoft.com/office/drawing/2014/main" id="{0627CD0D-0D90-4B67-A917-3584F94C949E}"/>
              </a:ext>
            </a:extLst>
          </p:cNvPr>
          <p:cNvPicPr>
            <a:picLocks noChangeAspect="1"/>
          </p:cNvPicPr>
          <p:nvPr/>
        </p:nvPicPr>
        <p:blipFill>
          <a:blip r:embed="rId20"/>
          <a:stretch>
            <a:fillRect/>
          </a:stretch>
        </p:blipFill>
        <p:spPr>
          <a:xfrm>
            <a:off x="5663044" y="1888408"/>
            <a:ext cx="3972479" cy="3057952"/>
          </a:xfrm>
          <a:prstGeom prst="rect">
            <a:avLst/>
          </a:prstGeom>
        </p:spPr>
      </p:pic>
      <p:pic>
        <p:nvPicPr>
          <p:cNvPr id="47" name="Picture 46">
            <a:extLst>
              <a:ext uri="{FF2B5EF4-FFF2-40B4-BE49-F238E27FC236}">
                <a16:creationId xmlns:a16="http://schemas.microsoft.com/office/drawing/2014/main" id="{60CEF00C-1100-477F-9F52-774C9ADF9AC4}"/>
              </a:ext>
            </a:extLst>
          </p:cNvPr>
          <p:cNvPicPr>
            <a:picLocks noChangeAspect="1"/>
          </p:cNvPicPr>
          <p:nvPr/>
        </p:nvPicPr>
        <p:blipFill>
          <a:blip r:embed="rId21"/>
          <a:stretch>
            <a:fillRect/>
          </a:stretch>
        </p:blipFill>
        <p:spPr>
          <a:xfrm>
            <a:off x="1391154" y="1265673"/>
            <a:ext cx="4379369" cy="3540331"/>
          </a:xfrm>
          <a:prstGeom prst="rect">
            <a:avLst/>
          </a:prstGeom>
        </p:spPr>
      </p:pic>
      <p:pic>
        <p:nvPicPr>
          <p:cNvPr id="49" name="Picture 48">
            <a:extLst>
              <a:ext uri="{FF2B5EF4-FFF2-40B4-BE49-F238E27FC236}">
                <a16:creationId xmlns:a16="http://schemas.microsoft.com/office/drawing/2014/main" id="{72F52926-DF79-4467-9FEB-731749046E8B}"/>
              </a:ext>
            </a:extLst>
          </p:cNvPr>
          <p:cNvPicPr>
            <a:picLocks noChangeAspect="1"/>
          </p:cNvPicPr>
          <p:nvPr/>
        </p:nvPicPr>
        <p:blipFill>
          <a:blip r:embed="rId22"/>
          <a:stretch>
            <a:fillRect/>
          </a:stretch>
        </p:blipFill>
        <p:spPr>
          <a:xfrm>
            <a:off x="6373016" y="1265673"/>
            <a:ext cx="4423614" cy="3662001"/>
          </a:xfrm>
          <a:prstGeom prst="rect">
            <a:avLst/>
          </a:prstGeom>
        </p:spPr>
      </p:pic>
      <p:pic>
        <p:nvPicPr>
          <p:cNvPr id="53" name="Picture 52">
            <a:extLst>
              <a:ext uri="{FF2B5EF4-FFF2-40B4-BE49-F238E27FC236}">
                <a16:creationId xmlns:a16="http://schemas.microsoft.com/office/drawing/2014/main" id="{56887DA5-57D3-44BB-ACE4-763AA3B6B93F}"/>
              </a:ext>
            </a:extLst>
          </p:cNvPr>
          <p:cNvPicPr>
            <a:picLocks noChangeAspect="1"/>
          </p:cNvPicPr>
          <p:nvPr/>
        </p:nvPicPr>
        <p:blipFill>
          <a:blip r:embed="rId23"/>
          <a:stretch>
            <a:fillRect/>
          </a:stretch>
        </p:blipFill>
        <p:spPr>
          <a:xfrm>
            <a:off x="1439117" y="1273176"/>
            <a:ext cx="4343022" cy="3567483"/>
          </a:xfrm>
          <a:prstGeom prst="rect">
            <a:avLst/>
          </a:prstGeom>
        </p:spPr>
      </p:pic>
      <p:pic>
        <p:nvPicPr>
          <p:cNvPr id="55" name="Picture 54">
            <a:extLst>
              <a:ext uri="{FF2B5EF4-FFF2-40B4-BE49-F238E27FC236}">
                <a16:creationId xmlns:a16="http://schemas.microsoft.com/office/drawing/2014/main" id="{085AFE6D-4379-483A-8F11-E3D70154BBBE}"/>
              </a:ext>
            </a:extLst>
          </p:cNvPr>
          <p:cNvPicPr>
            <a:picLocks noChangeAspect="1"/>
          </p:cNvPicPr>
          <p:nvPr/>
        </p:nvPicPr>
        <p:blipFill>
          <a:blip r:embed="rId24"/>
          <a:stretch>
            <a:fillRect/>
          </a:stretch>
        </p:blipFill>
        <p:spPr>
          <a:xfrm>
            <a:off x="6506568" y="1246753"/>
            <a:ext cx="4701921" cy="3880772"/>
          </a:xfrm>
          <a:prstGeom prst="rect">
            <a:avLst/>
          </a:prstGeom>
        </p:spPr>
      </p:pic>
      <p:pic>
        <p:nvPicPr>
          <p:cNvPr id="57" name="Picture 56">
            <a:extLst>
              <a:ext uri="{FF2B5EF4-FFF2-40B4-BE49-F238E27FC236}">
                <a16:creationId xmlns:a16="http://schemas.microsoft.com/office/drawing/2014/main" id="{F722BCE0-61B8-4130-A4F7-E2ADF61537C9}"/>
              </a:ext>
            </a:extLst>
          </p:cNvPr>
          <p:cNvPicPr>
            <a:picLocks noChangeAspect="1"/>
          </p:cNvPicPr>
          <p:nvPr/>
        </p:nvPicPr>
        <p:blipFill>
          <a:blip r:embed="rId25"/>
          <a:stretch>
            <a:fillRect/>
          </a:stretch>
        </p:blipFill>
        <p:spPr>
          <a:xfrm>
            <a:off x="1354720" y="1398982"/>
            <a:ext cx="4492711" cy="3703018"/>
          </a:xfrm>
          <a:prstGeom prst="rect">
            <a:avLst/>
          </a:prstGeom>
        </p:spPr>
      </p:pic>
      <p:pic>
        <p:nvPicPr>
          <p:cNvPr id="59" name="Picture 58">
            <a:extLst>
              <a:ext uri="{FF2B5EF4-FFF2-40B4-BE49-F238E27FC236}">
                <a16:creationId xmlns:a16="http://schemas.microsoft.com/office/drawing/2014/main" id="{164A5CA8-6104-4335-8C07-36908B1B60D9}"/>
              </a:ext>
            </a:extLst>
          </p:cNvPr>
          <p:cNvPicPr>
            <a:picLocks noChangeAspect="1"/>
          </p:cNvPicPr>
          <p:nvPr/>
        </p:nvPicPr>
        <p:blipFill>
          <a:blip r:embed="rId26"/>
          <a:stretch>
            <a:fillRect/>
          </a:stretch>
        </p:blipFill>
        <p:spPr>
          <a:xfrm>
            <a:off x="6665722" y="1305404"/>
            <a:ext cx="4794559" cy="3880772"/>
          </a:xfrm>
          <a:prstGeom prst="rect">
            <a:avLst/>
          </a:prstGeom>
        </p:spPr>
      </p:pic>
    </p:spTree>
    <p:extLst>
      <p:ext uri="{BB962C8B-B14F-4D97-AF65-F5344CB8AC3E}">
        <p14:creationId xmlns:p14="http://schemas.microsoft.com/office/powerpoint/2010/main" val="392886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
                                        <p:tgtEl>
                                          <p:spTgt spid="9"/>
                                        </p:tgtEl>
                                      </p:cBhvr>
                                    </p:animEffect>
                                    <p:set>
                                      <p:cBhvr>
                                        <p:cTn id="7" dur="1" fill="hold">
                                          <p:stCondLst>
                                            <p:cond delay="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
                                        <p:tgtEl>
                                          <p:spTgt spid="11"/>
                                        </p:tgtEl>
                                      </p:cBhvr>
                                    </p:animEffect>
                                    <p:set>
                                      <p:cBhvr>
                                        <p:cTn id="20" dur="1" fill="hold">
                                          <p:stCondLst>
                                            <p:cond delay="9"/>
                                          </p:stCondLst>
                                        </p:cTn>
                                        <p:tgtEl>
                                          <p:spTgt spid="1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
                                        <p:tgtEl>
                                          <p:spTgt spid="15"/>
                                        </p:tgtEl>
                                      </p:cBhvr>
                                    </p:animEffect>
                                    <p:set>
                                      <p:cBhvr>
                                        <p:cTn id="23" dur="1" fill="hold">
                                          <p:stCondLst>
                                            <p:cond delay="9"/>
                                          </p:stCondLst>
                                        </p:cTn>
                                        <p:tgtEl>
                                          <p:spTgt spid="1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
                                        <p:tgtEl>
                                          <p:spTgt spid="17"/>
                                        </p:tgtEl>
                                      </p:cBhvr>
                                    </p:animEffect>
                                    <p:set>
                                      <p:cBhvr>
                                        <p:cTn id="36" dur="1" fill="hold">
                                          <p:stCondLst>
                                            <p:cond delay="9"/>
                                          </p:stCondLst>
                                        </p:cTn>
                                        <p:tgtEl>
                                          <p:spTgt spid="1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
                                        <p:tgtEl>
                                          <p:spTgt spid="19"/>
                                        </p:tgtEl>
                                      </p:cBhvr>
                                    </p:animEffect>
                                    <p:set>
                                      <p:cBhvr>
                                        <p:cTn id="39" dur="1" fill="hold">
                                          <p:stCondLst>
                                            <p:cond delay="9"/>
                                          </p:stCondLst>
                                        </p:cTn>
                                        <p:tgtEl>
                                          <p:spTgt spid="1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
                                        <p:tgtEl>
                                          <p:spTgt spid="21"/>
                                        </p:tgtEl>
                                      </p:cBhvr>
                                    </p:animEffect>
                                    <p:set>
                                      <p:cBhvr>
                                        <p:cTn id="52" dur="1" fill="hold">
                                          <p:stCondLst>
                                            <p:cond delay="9"/>
                                          </p:stCondLst>
                                        </p:cTn>
                                        <p:tgtEl>
                                          <p:spTgt spid="2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10"/>
                                        <p:tgtEl>
                                          <p:spTgt spid="23"/>
                                        </p:tgtEl>
                                      </p:cBhvr>
                                    </p:animEffect>
                                    <p:set>
                                      <p:cBhvr>
                                        <p:cTn id="55" dur="1" fill="hold">
                                          <p:stCondLst>
                                            <p:cond delay="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arn(inVertical)">
                                      <p:cBhvr>
                                        <p:cTn id="60" dur="10"/>
                                        <p:tgtEl>
                                          <p:spTgt spid="25"/>
                                        </p:tgtEl>
                                      </p:cBhvr>
                                    </p:animEffect>
                                  </p:childTnLst>
                                </p:cTn>
                              </p:par>
                              <p:par>
                                <p:cTn id="61" presetID="16" presetClass="entr" presetSubtype="21"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arn(inVertical)">
                                      <p:cBhvr>
                                        <p:cTn id="63" dur="1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xit" presetSubtype="21" fill="hold" nodeType="clickEffect">
                                  <p:stCondLst>
                                    <p:cond delay="0"/>
                                  </p:stCondLst>
                                  <p:childTnLst>
                                    <p:animEffect transition="out" filter="barn(inVertical)">
                                      <p:cBhvr>
                                        <p:cTn id="67" dur="10"/>
                                        <p:tgtEl>
                                          <p:spTgt spid="25"/>
                                        </p:tgtEl>
                                      </p:cBhvr>
                                    </p:animEffect>
                                    <p:set>
                                      <p:cBhvr>
                                        <p:cTn id="68" dur="1" fill="hold">
                                          <p:stCondLst>
                                            <p:cond delay="9"/>
                                          </p:stCondLst>
                                        </p:cTn>
                                        <p:tgtEl>
                                          <p:spTgt spid="25"/>
                                        </p:tgtEl>
                                        <p:attrNameLst>
                                          <p:attrName>style.visibility</p:attrName>
                                        </p:attrNameLst>
                                      </p:cBhvr>
                                      <p:to>
                                        <p:strVal val="hidden"/>
                                      </p:to>
                                    </p:set>
                                  </p:childTnLst>
                                </p:cTn>
                              </p:par>
                              <p:par>
                                <p:cTn id="69" presetID="16" presetClass="exit" presetSubtype="21" fill="hold" nodeType="withEffect">
                                  <p:stCondLst>
                                    <p:cond delay="0"/>
                                  </p:stCondLst>
                                  <p:childTnLst>
                                    <p:animEffect transition="out" filter="barn(inVertical)">
                                      <p:cBhvr>
                                        <p:cTn id="70" dur="10"/>
                                        <p:tgtEl>
                                          <p:spTgt spid="27"/>
                                        </p:tgtEl>
                                      </p:cBhvr>
                                    </p:animEffect>
                                    <p:set>
                                      <p:cBhvr>
                                        <p:cTn id="71" dur="1" fill="hold">
                                          <p:stCondLst>
                                            <p:cond delay="9"/>
                                          </p:stCondLst>
                                        </p:cTn>
                                        <p:tgtEl>
                                          <p:spTgt spid="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1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10"/>
                                        <p:tgtEl>
                                          <p:spTgt spid="31"/>
                                        </p:tgtEl>
                                      </p:cBhvr>
                                    </p:animEffect>
                                    <p:set>
                                      <p:cBhvr>
                                        <p:cTn id="84" dur="1" fill="hold">
                                          <p:stCondLst>
                                            <p:cond delay="9"/>
                                          </p:stCondLst>
                                        </p:cTn>
                                        <p:tgtEl>
                                          <p:spTgt spid="3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10"/>
                                        <p:tgtEl>
                                          <p:spTgt spid="29"/>
                                        </p:tgtEl>
                                      </p:cBhvr>
                                    </p:animEffect>
                                    <p:set>
                                      <p:cBhvr>
                                        <p:cTn id="87" dur="1" fill="hold">
                                          <p:stCondLst>
                                            <p:cond delay="9"/>
                                          </p:stCondLst>
                                        </p:cTn>
                                        <p:tgtEl>
                                          <p:spTgt spid="2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10"/>
                                        <p:tgtEl>
                                          <p:spTgt spid="33"/>
                                        </p:tgtEl>
                                      </p:cBhvr>
                                    </p:animEffect>
                                    <p:set>
                                      <p:cBhvr>
                                        <p:cTn id="97" dur="1" fill="hold">
                                          <p:stCondLst>
                                            <p:cond delay="9"/>
                                          </p:stCondLst>
                                        </p:cTn>
                                        <p:tgtEl>
                                          <p:spTgt spid="3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10"/>
                                        <p:tgtEl>
                                          <p:spTgt spid="37"/>
                                        </p:tgtEl>
                                      </p:cBhvr>
                                    </p:animEffect>
                                  </p:childTnLst>
                                </p:cTn>
                              </p:par>
                              <p:par>
                                <p:cTn id="103" presetID="10" presetClass="entr" presetSubtype="0" fill="hold"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1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10"/>
                                        <p:tgtEl>
                                          <p:spTgt spid="37"/>
                                        </p:tgtEl>
                                      </p:cBhvr>
                                    </p:animEffect>
                                    <p:set>
                                      <p:cBhvr>
                                        <p:cTn id="110" dur="1" fill="hold">
                                          <p:stCondLst>
                                            <p:cond delay="9"/>
                                          </p:stCondLst>
                                        </p:cTn>
                                        <p:tgtEl>
                                          <p:spTgt spid="37"/>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10"/>
                                        <p:tgtEl>
                                          <p:spTgt spid="35"/>
                                        </p:tgtEl>
                                      </p:cBhvr>
                                    </p:animEffect>
                                    <p:set>
                                      <p:cBhvr>
                                        <p:cTn id="113" dur="1" fill="hold">
                                          <p:stCondLst>
                                            <p:cond delay="9"/>
                                          </p:stCondLst>
                                        </p:cTn>
                                        <p:tgtEl>
                                          <p:spTgt spid="3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barn(inVertical)">
                                      <p:cBhvr>
                                        <p:cTn id="118" dur="10"/>
                                        <p:tgtEl>
                                          <p:spTgt spid="39"/>
                                        </p:tgtEl>
                                      </p:cBhvr>
                                    </p:animEffect>
                                  </p:childTnLst>
                                </p:cTn>
                              </p:par>
                              <p:par>
                                <p:cTn id="119" presetID="16" presetClass="entr" presetSubtype="21"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arn(inVertical)">
                                      <p:cBhvr>
                                        <p:cTn id="121" dur="10"/>
                                        <p:tgtEl>
                                          <p:spTgt spid="41"/>
                                        </p:tgtEl>
                                      </p:cBhvr>
                                    </p:animEffect>
                                  </p:childTnLst>
                                </p:cTn>
                              </p:par>
                            </p:childTnLst>
                          </p:cTn>
                        </p:par>
                      </p:childTnLst>
                    </p:cTn>
                  </p:par>
                  <p:par>
                    <p:cTn id="122" fill="hold">
                      <p:stCondLst>
                        <p:cond delay="indefinite"/>
                      </p:stCondLst>
                      <p:childTnLst>
                        <p:par>
                          <p:cTn id="123" fill="hold">
                            <p:stCondLst>
                              <p:cond delay="0"/>
                            </p:stCondLst>
                            <p:childTnLst>
                              <p:par>
                                <p:cTn id="124" presetID="16" presetClass="exit" presetSubtype="21" fill="hold" nodeType="clickEffect">
                                  <p:stCondLst>
                                    <p:cond delay="0"/>
                                  </p:stCondLst>
                                  <p:childTnLst>
                                    <p:animEffect transition="out" filter="barn(inVertical)">
                                      <p:cBhvr>
                                        <p:cTn id="125" dur="10"/>
                                        <p:tgtEl>
                                          <p:spTgt spid="39"/>
                                        </p:tgtEl>
                                      </p:cBhvr>
                                    </p:animEffect>
                                    <p:set>
                                      <p:cBhvr>
                                        <p:cTn id="126" dur="1" fill="hold">
                                          <p:stCondLst>
                                            <p:cond delay="9"/>
                                          </p:stCondLst>
                                        </p:cTn>
                                        <p:tgtEl>
                                          <p:spTgt spid="39"/>
                                        </p:tgtEl>
                                        <p:attrNameLst>
                                          <p:attrName>style.visibility</p:attrName>
                                        </p:attrNameLst>
                                      </p:cBhvr>
                                      <p:to>
                                        <p:strVal val="hidden"/>
                                      </p:to>
                                    </p:set>
                                  </p:childTnLst>
                                </p:cTn>
                              </p:par>
                              <p:par>
                                <p:cTn id="127" presetID="16" presetClass="exit" presetSubtype="21" fill="hold" nodeType="withEffect">
                                  <p:stCondLst>
                                    <p:cond delay="0"/>
                                  </p:stCondLst>
                                  <p:childTnLst>
                                    <p:animEffect transition="out" filter="barn(inVertical)">
                                      <p:cBhvr>
                                        <p:cTn id="128" dur="10"/>
                                        <p:tgtEl>
                                          <p:spTgt spid="41"/>
                                        </p:tgtEl>
                                      </p:cBhvr>
                                    </p:animEffect>
                                    <p:set>
                                      <p:cBhvr>
                                        <p:cTn id="129" dur="1" fill="hold">
                                          <p:stCondLst>
                                            <p:cond delay="9"/>
                                          </p:stCondLst>
                                        </p:cTn>
                                        <p:tgtEl>
                                          <p:spTgt spid="41"/>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10"/>
                                        <p:tgtEl>
                                          <p:spTgt spid="43"/>
                                        </p:tgtEl>
                                      </p:cBhvr>
                                    </p:animEffect>
                                  </p:childTnLst>
                                </p:cTn>
                              </p:par>
                              <p:par>
                                <p:cTn id="135" presetID="10" presetClass="entr" presetSubtype="0" fill="hold"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10"/>
                                        <p:tgtEl>
                                          <p:spTgt spid="4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10"/>
                                        <p:tgtEl>
                                          <p:spTgt spid="43"/>
                                        </p:tgtEl>
                                      </p:cBhvr>
                                    </p:animEffect>
                                    <p:set>
                                      <p:cBhvr>
                                        <p:cTn id="142" dur="1" fill="hold">
                                          <p:stCondLst>
                                            <p:cond delay="9"/>
                                          </p:stCondLst>
                                        </p:cTn>
                                        <p:tgtEl>
                                          <p:spTgt spid="43"/>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10"/>
                                        <p:tgtEl>
                                          <p:spTgt spid="45"/>
                                        </p:tgtEl>
                                      </p:cBhvr>
                                    </p:animEffect>
                                    <p:set>
                                      <p:cBhvr>
                                        <p:cTn id="145" dur="1" fill="hold">
                                          <p:stCondLst>
                                            <p:cond delay="9"/>
                                          </p:stCondLst>
                                        </p:cTn>
                                        <p:tgtEl>
                                          <p:spTgt spid="45"/>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barn(inVertical)">
                                      <p:cBhvr>
                                        <p:cTn id="150" dur="10"/>
                                        <p:tgtEl>
                                          <p:spTgt spid="53"/>
                                        </p:tgtEl>
                                      </p:cBhvr>
                                    </p:animEffect>
                                  </p:childTnLst>
                                </p:cTn>
                              </p:par>
                              <p:par>
                                <p:cTn id="151" presetID="16" presetClass="entr" presetSubtype="21" fill="hold"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barn(inVertical)">
                                      <p:cBhvr>
                                        <p:cTn id="153" dur="1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xit" presetSubtype="32" fill="hold" nodeType="clickEffect">
                                  <p:stCondLst>
                                    <p:cond delay="0"/>
                                  </p:stCondLst>
                                  <p:childTnLst>
                                    <p:anim calcmode="lin" valueType="num">
                                      <p:cBhvr>
                                        <p:cTn id="157" dur="10"/>
                                        <p:tgtEl>
                                          <p:spTgt spid="53"/>
                                        </p:tgtEl>
                                        <p:attrNameLst>
                                          <p:attrName>ppt_w</p:attrName>
                                        </p:attrNameLst>
                                      </p:cBhvr>
                                      <p:tavLst>
                                        <p:tav tm="0">
                                          <p:val>
                                            <p:strVal val="ppt_w"/>
                                          </p:val>
                                        </p:tav>
                                        <p:tav tm="100000">
                                          <p:val>
                                            <p:fltVal val="0"/>
                                          </p:val>
                                        </p:tav>
                                      </p:tavLst>
                                    </p:anim>
                                    <p:anim calcmode="lin" valueType="num">
                                      <p:cBhvr>
                                        <p:cTn id="158" dur="10"/>
                                        <p:tgtEl>
                                          <p:spTgt spid="53"/>
                                        </p:tgtEl>
                                        <p:attrNameLst>
                                          <p:attrName>ppt_h</p:attrName>
                                        </p:attrNameLst>
                                      </p:cBhvr>
                                      <p:tavLst>
                                        <p:tav tm="0">
                                          <p:val>
                                            <p:strVal val="ppt_h"/>
                                          </p:val>
                                        </p:tav>
                                        <p:tav tm="100000">
                                          <p:val>
                                            <p:fltVal val="0"/>
                                          </p:val>
                                        </p:tav>
                                      </p:tavLst>
                                    </p:anim>
                                    <p:animEffect transition="out" filter="fade">
                                      <p:cBhvr>
                                        <p:cTn id="159" dur="10"/>
                                        <p:tgtEl>
                                          <p:spTgt spid="53"/>
                                        </p:tgtEl>
                                      </p:cBhvr>
                                    </p:animEffect>
                                    <p:set>
                                      <p:cBhvr>
                                        <p:cTn id="160" dur="1" fill="hold">
                                          <p:stCondLst>
                                            <p:cond delay="9"/>
                                          </p:stCondLst>
                                        </p:cTn>
                                        <p:tgtEl>
                                          <p:spTgt spid="53"/>
                                        </p:tgtEl>
                                        <p:attrNameLst>
                                          <p:attrName>style.visibility</p:attrName>
                                        </p:attrNameLst>
                                      </p:cBhvr>
                                      <p:to>
                                        <p:strVal val="hidden"/>
                                      </p:to>
                                    </p:set>
                                  </p:childTnLst>
                                </p:cTn>
                              </p:par>
                              <p:par>
                                <p:cTn id="161" presetID="53" presetClass="exit" presetSubtype="32" fill="hold" nodeType="withEffect">
                                  <p:stCondLst>
                                    <p:cond delay="0"/>
                                  </p:stCondLst>
                                  <p:childTnLst>
                                    <p:anim calcmode="lin" valueType="num">
                                      <p:cBhvr>
                                        <p:cTn id="162" dur="10"/>
                                        <p:tgtEl>
                                          <p:spTgt spid="55"/>
                                        </p:tgtEl>
                                        <p:attrNameLst>
                                          <p:attrName>ppt_w</p:attrName>
                                        </p:attrNameLst>
                                      </p:cBhvr>
                                      <p:tavLst>
                                        <p:tav tm="0">
                                          <p:val>
                                            <p:strVal val="ppt_w"/>
                                          </p:val>
                                        </p:tav>
                                        <p:tav tm="100000">
                                          <p:val>
                                            <p:fltVal val="0"/>
                                          </p:val>
                                        </p:tav>
                                      </p:tavLst>
                                    </p:anim>
                                    <p:anim calcmode="lin" valueType="num">
                                      <p:cBhvr>
                                        <p:cTn id="163" dur="10"/>
                                        <p:tgtEl>
                                          <p:spTgt spid="55"/>
                                        </p:tgtEl>
                                        <p:attrNameLst>
                                          <p:attrName>ppt_h</p:attrName>
                                        </p:attrNameLst>
                                      </p:cBhvr>
                                      <p:tavLst>
                                        <p:tav tm="0">
                                          <p:val>
                                            <p:strVal val="ppt_h"/>
                                          </p:val>
                                        </p:tav>
                                        <p:tav tm="100000">
                                          <p:val>
                                            <p:fltVal val="0"/>
                                          </p:val>
                                        </p:tav>
                                      </p:tavLst>
                                    </p:anim>
                                    <p:animEffect transition="out" filter="fade">
                                      <p:cBhvr>
                                        <p:cTn id="164" dur="10"/>
                                        <p:tgtEl>
                                          <p:spTgt spid="55"/>
                                        </p:tgtEl>
                                      </p:cBhvr>
                                    </p:animEffect>
                                    <p:set>
                                      <p:cBhvr>
                                        <p:cTn id="165" dur="1" fill="hold">
                                          <p:stCondLst>
                                            <p:cond delay="9"/>
                                          </p:stCondLst>
                                        </p:cTn>
                                        <p:tgtEl>
                                          <p:spTgt spid="55"/>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fade">
                                      <p:cBhvr>
                                        <p:cTn id="170" dur="10"/>
                                        <p:tgtEl>
                                          <p:spTgt spid="57"/>
                                        </p:tgtEl>
                                      </p:cBhvr>
                                    </p:animEffect>
                                  </p:childTnLst>
                                </p:cTn>
                              </p:par>
                              <p:par>
                                <p:cTn id="171" presetID="10" presetClass="entr" presetSubtype="0" fill="hold" nodeType="withEffect">
                                  <p:stCondLst>
                                    <p:cond delay="0"/>
                                  </p:stCondLst>
                                  <p:childTnLst>
                                    <p:set>
                                      <p:cBhvr>
                                        <p:cTn id="172" dur="1" fill="hold">
                                          <p:stCondLst>
                                            <p:cond delay="0"/>
                                          </p:stCondLst>
                                        </p:cTn>
                                        <p:tgtEl>
                                          <p:spTgt spid="59"/>
                                        </p:tgtEl>
                                        <p:attrNameLst>
                                          <p:attrName>style.visibility</p:attrName>
                                        </p:attrNameLst>
                                      </p:cBhvr>
                                      <p:to>
                                        <p:strVal val="visible"/>
                                      </p:to>
                                    </p:set>
                                    <p:animEffect transition="in" filter="fade">
                                      <p:cBhvr>
                                        <p:cTn id="173" dur="10"/>
                                        <p:tgtEl>
                                          <p:spTgt spid="59"/>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nodeType="clickEffect">
                                  <p:stCondLst>
                                    <p:cond delay="0"/>
                                  </p:stCondLst>
                                  <p:childTnLst>
                                    <p:animEffect transition="out" filter="fade">
                                      <p:cBhvr>
                                        <p:cTn id="177" dur="10"/>
                                        <p:tgtEl>
                                          <p:spTgt spid="57"/>
                                        </p:tgtEl>
                                      </p:cBhvr>
                                    </p:animEffect>
                                    <p:set>
                                      <p:cBhvr>
                                        <p:cTn id="178" dur="1" fill="hold">
                                          <p:stCondLst>
                                            <p:cond delay="9"/>
                                          </p:stCondLst>
                                        </p:cTn>
                                        <p:tgtEl>
                                          <p:spTgt spid="57"/>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10"/>
                                        <p:tgtEl>
                                          <p:spTgt spid="59"/>
                                        </p:tgtEl>
                                      </p:cBhvr>
                                    </p:animEffect>
                                    <p:set>
                                      <p:cBhvr>
                                        <p:cTn id="181" dur="1" fill="hold">
                                          <p:stCondLst>
                                            <p:cond delay="9"/>
                                          </p:stCondLst>
                                        </p:cTn>
                                        <p:tgtEl>
                                          <p:spTgt spid="5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47"/>
                                        </p:tgtEl>
                                        <p:attrNameLst>
                                          <p:attrName>style.visibility</p:attrName>
                                        </p:attrNameLst>
                                      </p:cBhvr>
                                      <p:to>
                                        <p:strVal val="visible"/>
                                      </p:to>
                                    </p:set>
                                    <p:animEffect transition="in" filter="fade">
                                      <p:cBhvr>
                                        <p:cTn id="186" dur="10"/>
                                        <p:tgtEl>
                                          <p:spTgt spid="47"/>
                                        </p:tgtEl>
                                      </p:cBhvr>
                                    </p:animEffect>
                                  </p:childTnLst>
                                </p:cTn>
                              </p:par>
                              <p:par>
                                <p:cTn id="187" presetID="10" presetClass="entr" presetSubtype="0" fill="hold" nodeType="withEffect">
                                  <p:stCondLst>
                                    <p:cond delay="0"/>
                                  </p:stCondLst>
                                  <p:childTnLst>
                                    <p:set>
                                      <p:cBhvr>
                                        <p:cTn id="188" dur="1" fill="hold">
                                          <p:stCondLst>
                                            <p:cond delay="0"/>
                                          </p:stCondLst>
                                        </p:cTn>
                                        <p:tgtEl>
                                          <p:spTgt spid="49"/>
                                        </p:tgtEl>
                                        <p:attrNameLst>
                                          <p:attrName>style.visibility</p:attrName>
                                        </p:attrNameLst>
                                      </p:cBhvr>
                                      <p:to>
                                        <p:strVal val="visible"/>
                                      </p:to>
                                    </p:set>
                                    <p:animEffect transition="in" filter="fade">
                                      <p:cBhvr>
                                        <p:cTn id="189" dur="1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16" y="455260"/>
            <a:ext cx="2748241" cy="1049235"/>
          </a:xfrm>
        </p:spPr>
        <p:txBody>
          <a:bodyPr>
            <a:no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676" y="1651525"/>
            <a:ext cx="1933528" cy="1724519"/>
          </a:xfrm>
        </p:spPr>
        <p:txBody>
          <a:bodyPr>
            <a:normAutofit/>
          </a:bodyPr>
          <a:lstStyle/>
          <a:p>
            <a:pPr marL="0" indent="0">
              <a:buNone/>
            </a:pPr>
            <a:r>
              <a:rPr lang="en-US" sz="3500" b="1" dirty="0">
                <a:latin typeface="Roboto Condensed Bold" panose="020B0604020202020204"/>
                <a:cs typeface="Times New Roman" panose="02020603050405020304" pitchFamily="18" charset="0"/>
              </a:rPr>
              <a:t>3.5 Giao </a:t>
            </a:r>
            <a:r>
              <a:rPr lang="en-US" sz="3500" b="1" dirty="0" err="1">
                <a:latin typeface="Roboto Condensed Bold" panose="020B0604020202020204"/>
                <a:cs typeface="Times New Roman" panose="02020603050405020304" pitchFamily="18" charset="0"/>
              </a:rPr>
              <a:t>diện</a:t>
            </a:r>
            <a:r>
              <a:rPr lang="en-US" sz="3500" b="1" dirty="0">
                <a:latin typeface="Roboto Condensed Bold" panose="020B0604020202020204"/>
                <a:cs typeface="Times New Roman" panose="02020603050405020304" pitchFamily="18" charset="0"/>
              </a:rPr>
              <a:t> UI/UX</a:t>
            </a:r>
            <a:endParaRPr lang="en-US" sz="3500" dirty="0">
              <a:latin typeface="Roboto Condensed Bold" panose="020B0604020202020204"/>
              <a:cs typeface="Times New Roman" panose="02020603050405020304" pitchFamily="18" charset="0"/>
            </a:endParaRPr>
          </a:p>
          <a:p>
            <a:pPr marL="0" indent="0">
              <a:buNone/>
            </a:pPr>
            <a:endParaRPr sz="23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7" name="Picture 6">
            <a:extLst>
              <a:ext uri="{FF2B5EF4-FFF2-40B4-BE49-F238E27FC236}">
                <a16:creationId xmlns:a16="http://schemas.microsoft.com/office/drawing/2014/main" id="{5D9A5FDB-9775-4D6E-B92E-2D039AE960A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49170" y="61912"/>
            <a:ext cx="6066430" cy="6635450"/>
          </a:xfrm>
          <a:prstGeom prst="rect">
            <a:avLst/>
          </a:prstGeom>
          <a:ln w="3175">
            <a:solidFill>
              <a:schemeClr val="tx1"/>
            </a:solidFill>
          </a:ln>
        </p:spPr>
      </p:pic>
      <p:pic>
        <p:nvPicPr>
          <p:cNvPr id="4" name="Picture 3">
            <a:extLst>
              <a:ext uri="{FF2B5EF4-FFF2-40B4-BE49-F238E27FC236}">
                <a16:creationId xmlns:a16="http://schemas.microsoft.com/office/drawing/2014/main" id="{BF09B2F8-8173-5E42-2F3C-B115E310CE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009" y="61820"/>
            <a:ext cx="6602722" cy="3317817"/>
          </a:xfrm>
          <a:prstGeom prst="rect">
            <a:avLst/>
          </a:prstGeom>
          <a:ln w="3175">
            <a:solidFill>
              <a:schemeClr val="tx1"/>
            </a:solidFill>
          </a:ln>
        </p:spPr>
      </p:pic>
      <p:pic>
        <p:nvPicPr>
          <p:cNvPr id="6" name="Picture 5">
            <a:extLst>
              <a:ext uri="{FF2B5EF4-FFF2-40B4-BE49-F238E27FC236}">
                <a16:creationId xmlns:a16="http://schemas.microsoft.com/office/drawing/2014/main" id="{2D3D66D0-B454-81F1-68D7-1056FB9469B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4380" y="3531689"/>
            <a:ext cx="5757512" cy="3134874"/>
          </a:xfrm>
          <a:prstGeom prst="rect">
            <a:avLst/>
          </a:prstGeom>
          <a:noFill/>
          <a:ln w="3175">
            <a:solidFill>
              <a:schemeClr val="tx1"/>
            </a:solidFill>
          </a:ln>
        </p:spPr>
      </p:pic>
      <p:pic>
        <p:nvPicPr>
          <p:cNvPr id="10" name="Picture 9">
            <a:extLst>
              <a:ext uri="{FF2B5EF4-FFF2-40B4-BE49-F238E27FC236}">
                <a16:creationId xmlns:a16="http://schemas.microsoft.com/office/drawing/2014/main" id="{C828171C-A33D-ADB2-2481-A1662854C6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0510" y="61820"/>
            <a:ext cx="4692906" cy="6734176"/>
          </a:xfrm>
          <a:prstGeom prst="rect">
            <a:avLst/>
          </a:prstGeom>
          <a:ln w="6350">
            <a:solidFill>
              <a:schemeClr val="tx1"/>
            </a:solidFill>
          </a:ln>
        </p:spPr>
      </p:pic>
      <p:pic>
        <p:nvPicPr>
          <p:cNvPr id="16" name="Picture 15">
            <a:extLst>
              <a:ext uri="{FF2B5EF4-FFF2-40B4-BE49-F238E27FC236}">
                <a16:creationId xmlns:a16="http://schemas.microsoft.com/office/drawing/2014/main" id="{AB57EFED-2604-65E3-87FA-688818A3D161}"/>
              </a:ext>
            </a:extLst>
          </p:cNvPr>
          <p:cNvPicPr>
            <a:picLocks noChangeAspect="1"/>
          </p:cNvPicPr>
          <p:nvPr/>
        </p:nvPicPr>
        <p:blipFill>
          <a:blip r:embed="rId7"/>
          <a:stretch>
            <a:fillRect/>
          </a:stretch>
        </p:blipFill>
        <p:spPr>
          <a:xfrm>
            <a:off x="7479132" y="80162"/>
            <a:ext cx="4539039" cy="6715834"/>
          </a:xfrm>
          <a:prstGeom prst="rect">
            <a:avLst/>
          </a:prstGeom>
          <a:ln>
            <a:solidFill>
              <a:schemeClr val="tx1"/>
            </a:solidFill>
            <a:prstDash val="solid"/>
          </a:ln>
        </p:spPr>
      </p:pic>
      <p:pic>
        <p:nvPicPr>
          <p:cNvPr id="18" name="Picture 17">
            <a:extLst>
              <a:ext uri="{FF2B5EF4-FFF2-40B4-BE49-F238E27FC236}">
                <a16:creationId xmlns:a16="http://schemas.microsoft.com/office/drawing/2014/main" id="{41639260-7D1A-BB97-0429-85CD5B42E21A}"/>
              </a:ext>
            </a:extLst>
          </p:cNvPr>
          <p:cNvPicPr>
            <a:picLocks noChangeAspect="1"/>
          </p:cNvPicPr>
          <p:nvPr/>
        </p:nvPicPr>
        <p:blipFill>
          <a:blip r:embed="rId8"/>
          <a:stretch>
            <a:fillRect/>
          </a:stretch>
        </p:blipFill>
        <p:spPr>
          <a:xfrm>
            <a:off x="3984744" y="61820"/>
            <a:ext cx="6744647" cy="6579544"/>
          </a:xfrm>
          <a:prstGeom prst="rect">
            <a:avLst/>
          </a:prstGeom>
          <a:ln w="3175">
            <a:solidFill>
              <a:schemeClr val="tx1"/>
            </a:solidFill>
          </a:ln>
        </p:spPr>
      </p:pic>
      <p:pic>
        <p:nvPicPr>
          <p:cNvPr id="20" name="Picture 19">
            <a:extLst>
              <a:ext uri="{FF2B5EF4-FFF2-40B4-BE49-F238E27FC236}">
                <a16:creationId xmlns:a16="http://schemas.microsoft.com/office/drawing/2014/main" id="{A6565D81-244B-665D-F161-1C0334F9DF5F}"/>
              </a:ext>
            </a:extLst>
          </p:cNvPr>
          <p:cNvPicPr>
            <a:picLocks noChangeAspect="1"/>
          </p:cNvPicPr>
          <p:nvPr/>
        </p:nvPicPr>
        <p:blipFill>
          <a:blip r:embed="rId9"/>
          <a:stretch>
            <a:fillRect/>
          </a:stretch>
        </p:blipFill>
        <p:spPr>
          <a:xfrm>
            <a:off x="3902471" y="80944"/>
            <a:ext cx="6744647" cy="6635859"/>
          </a:xfrm>
          <a:prstGeom prst="rect">
            <a:avLst/>
          </a:prstGeom>
          <a:ln w="3175">
            <a:solidFill>
              <a:schemeClr val="tx1"/>
            </a:solidFill>
          </a:ln>
        </p:spPr>
      </p:pic>
      <p:pic>
        <p:nvPicPr>
          <p:cNvPr id="22" name="Picture 21">
            <a:extLst>
              <a:ext uri="{FF2B5EF4-FFF2-40B4-BE49-F238E27FC236}">
                <a16:creationId xmlns:a16="http://schemas.microsoft.com/office/drawing/2014/main" id="{327FD267-1706-1393-467A-6794328D38C8}"/>
              </a:ext>
            </a:extLst>
          </p:cNvPr>
          <p:cNvPicPr>
            <a:picLocks noChangeAspect="1"/>
          </p:cNvPicPr>
          <p:nvPr/>
        </p:nvPicPr>
        <p:blipFill>
          <a:blip r:embed="rId10"/>
          <a:stretch>
            <a:fillRect/>
          </a:stretch>
        </p:blipFill>
        <p:spPr>
          <a:xfrm>
            <a:off x="3827304" y="86723"/>
            <a:ext cx="6744647" cy="6620360"/>
          </a:xfrm>
          <a:prstGeom prst="rect">
            <a:avLst/>
          </a:prstGeom>
          <a:ln w="3175">
            <a:solidFill>
              <a:schemeClr val="tx1"/>
            </a:solidFill>
          </a:ln>
        </p:spPr>
      </p:pic>
      <p:pic>
        <p:nvPicPr>
          <p:cNvPr id="23" name="Picture 22">
            <a:extLst>
              <a:ext uri="{FF2B5EF4-FFF2-40B4-BE49-F238E27FC236}">
                <a16:creationId xmlns:a16="http://schemas.microsoft.com/office/drawing/2014/main" id="{913EC24C-B6D6-B89E-B303-5B50CCEB7F2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18910" y="82081"/>
            <a:ext cx="7687771" cy="3221881"/>
          </a:xfrm>
          <a:prstGeom prst="rect">
            <a:avLst/>
          </a:prstGeom>
          <a:noFill/>
          <a:ln w="3175">
            <a:solidFill>
              <a:schemeClr val="tx1"/>
            </a:solidFill>
          </a:ln>
        </p:spPr>
      </p:pic>
      <p:pic>
        <p:nvPicPr>
          <p:cNvPr id="25" name="Picture 24">
            <a:extLst>
              <a:ext uri="{FF2B5EF4-FFF2-40B4-BE49-F238E27FC236}">
                <a16:creationId xmlns:a16="http://schemas.microsoft.com/office/drawing/2014/main" id="{D8DEE938-0624-DA55-5843-B7DCC7E2B3BB}"/>
              </a:ext>
            </a:extLst>
          </p:cNvPr>
          <p:cNvPicPr>
            <a:picLocks noChangeAspect="1"/>
          </p:cNvPicPr>
          <p:nvPr/>
        </p:nvPicPr>
        <p:blipFill>
          <a:blip r:embed="rId12"/>
          <a:stretch>
            <a:fillRect/>
          </a:stretch>
        </p:blipFill>
        <p:spPr>
          <a:xfrm>
            <a:off x="4098219" y="3339432"/>
            <a:ext cx="7890860" cy="3383150"/>
          </a:xfrm>
          <a:prstGeom prst="rect">
            <a:avLst/>
          </a:prstGeom>
          <a:ln w="3175">
            <a:solidFill>
              <a:schemeClr val="tx1"/>
            </a:solidFill>
          </a:ln>
        </p:spPr>
      </p:pic>
      <p:pic>
        <p:nvPicPr>
          <p:cNvPr id="26" name="Picture 25">
            <a:extLst>
              <a:ext uri="{FF2B5EF4-FFF2-40B4-BE49-F238E27FC236}">
                <a16:creationId xmlns:a16="http://schemas.microsoft.com/office/drawing/2014/main" id="{43552C8B-E53D-BDCF-7FA7-4A172BE8FA25}"/>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07632" y="1582212"/>
            <a:ext cx="7413932" cy="3134873"/>
          </a:xfrm>
          <a:prstGeom prst="rect">
            <a:avLst/>
          </a:prstGeom>
          <a:noFill/>
          <a:ln w="3175">
            <a:solidFill>
              <a:schemeClr val="tx1"/>
            </a:solidFill>
          </a:ln>
        </p:spPr>
      </p:pic>
      <p:pic>
        <p:nvPicPr>
          <p:cNvPr id="28" name="Picture 27">
            <a:extLst>
              <a:ext uri="{FF2B5EF4-FFF2-40B4-BE49-F238E27FC236}">
                <a16:creationId xmlns:a16="http://schemas.microsoft.com/office/drawing/2014/main" id="{65A3D6C5-8C5B-8E58-1519-7B58597A8165}"/>
              </a:ext>
            </a:extLst>
          </p:cNvPr>
          <p:cNvPicPr>
            <a:picLocks noChangeAspect="1"/>
          </p:cNvPicPr>
          <p:nvPr/>
        </p:nvPicPr>
        <p:blipFill>
          <a:blip r:embed="rId14"/>
          <a:stretch>
            <a:fillRect/>
          </a:stretch>
        </p:blipFill>
        <p:spPr>
          <a:xfrm>
            <a:off x="5843134" y="86781"/>
            <a:ext cx="5871760" cy="6620360"/>
          </a:xfrm>
          <a:prstGeom prst="rect">
            <a:avLst/>
          </a:prstGeom>
          <a:ln w="3175">
            <a:solidFill>
              <a:schemeClr val="tx1"/>
            </a:solidFill>
          </a:ln>
        </p:spPr>
      </p:pic>
      <p:pic>
        <p:nvPicPr>
          <p:cNvPr id="50" name="Picture 49">
            <a:extLst>
              <a:ext uri="{FF2B5EF4-FFF2-40B4-BE49-F238E27FC236}">
                <a16:creationId xmlns:a16="http://schemas.microsoft.com/office/drawing/2014/main" id="{3E80A1DB-8E14-E1A9-5FDD-EECD6244D98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2550" y="3876553"/>
            <a:ext cx="4905350" cy="2248478"/>
          </a:xfrm>
          <a:prstGeom prst="rect">
            <a:avLst/>
          </a:prstGeom>
          <a:ln w="3175">
            <a:solidFill>
              <a:schemeClr val="tx1"/>
            </a:solidFill>
          </a:ln>
        </p:spPr>
      </p:pic>
      <p:pic>
        <p:nvPicPr>
          <p:cNvPr id="52" name="Picture 51">
            <a:extLst>
              <a:ext uri="{FF2B5EF4-FFF2-40B4-BE49-F238E27FC236}">
                <a16:creationId xmlns:a16="http://schemas.microsoft.com/office/drawing/2014/main" id="{E0611283-AEB6-E4F8-3B70-BA699C8C9EB7}"/>
              </a:ext>
            </a:extLst>
          </p:cNvPr>
          <p:cNvPicPr>
            <a:picLocks noChangeAspect="1"/>
          </p:cNvPicPr>
          <p:nvPr/>
        </p:nvPicPr>
        <p:blipFill>
          <a:blip r:embed="rId16"/>
          <a:stretch>
            <a:fillRect/>
          </a:stretch>
        </p:blipFill>
        <p:spPr>
          <a:xfrm>
            <a:off x="6834211" y="119226"/>
            <a:ext cx="5168446" cy="6632313"/>
          </a:xfrm>
          <a:prstGeom prst="rect">
            <a:avLst/>
          </a:prstGeom>
        </p:spPr>
      </p:pic>
      <p:pic>
        <p:nvPicPr>
          <p:cNvPr id="54" name="Picture 53">
            <a:extLst>
              <a:ext uri="{FF2B5EF4-FFF2-40B4-BE49-F238E27FC236}">
                <a16:creationId xmlns:a16="http://schemas.microsoft.com/office/drawing/2014/main" id="{C4E48577-5C10-5F64-0B3B-1A07C8F6FD33}"/>
              </a:ext>
            </a:extLst>
          </p:cNvPr>
          <p:cNvPicPr>
            <a:picLocks noChangeAspect="1"/>
          </p:cNvPicPr>
          <p:nvPr/>
        </p:nvPicPr>
        <p:blipFill>
          <a:blip r:embed="rId17"/>
          <a:stretch>
            <a:fillRect/>
          </a:stretch>
        </p:blipFill>
        <p:spPr>
          <a:xfrm>
            <a:off x="1350146" y="2680622"/>
            <a:ext cx="5279617" cy="4115374"/>
          </a:xfrm>
          <a:prstGeom prst="rect">
            <a:avLst/>
          </a:prstGeom>
          <a:ln w="3175">
            <a:solidFill>
              <a:schemeClr val="tx1"/>
            </a:solidFill>
          </a:ln>
        </p:spPr>
      </p:pic>
      <p:pic>
        <p:nvPicPr>
          <p:cNvPr id="56" name="Picture 55">
            <a:extLst>
              <a:ext uri="{FF2B5EF4-FFF2-40B4-BE49-F238E27FC236}">
                <a16:creationId xmlns:a16="http://schemas.microsoft.com/office/drawing/2014/main" id="{4A644B55-F9D9-22E5-B99F-D3B28E2482E2}"/>
              </a:ext>
            </a:extLst>
          </p:cNvPr>
          <p:cNvPicPr>
            <a:picLocks noChangeAspect="1"/>
          </p:cNvPicPr>
          <p:nvPr/>
        </p:nvPicPr>
        <p:blipFill>
          <a:blip r:embed="rId18"/>
          <a:stretch>
            <a:fillRect/>
          </a:stretch>
        </p:blipFill>
        <p:spPr>
          <a:xfrm>
            <a:off x="1317762" y="2708364"/>
            <a:ext cx="5384931" cy="4027472"/>
          </a:xfrm>
          <a:prstGeom prst="rect">
            <a:avLst/>
          </a:prstGeom>
          <a:ln w="3175">
            <a:solidFill>
              <a:schemeClr val="tx1"/>
            </a:solidFill>
          </a:ln>
        </p:spPr>
      </p:pic>
      <p:pic>
        <p:nvPicPr>
          <p:cNvPr id="58" name="Picture 57">
            <a:extLst>
              <a:ext uri="{FF2B5EF4-FFF2-40B4-BE49-F238E27FC236}">
                <a16:creationId xmlns:a16="http://schemas.microsoft.com/office/drawing/2014/main" id="{7460081B-2FC4-9396-B08F-B8DF39467DB2}"/>
              </a:ext>
            </a:extLst>
          </p:cNvPr>
          <p:cNvPicPr>
            <a:picLocks noChangeAspect="1"/>
          </p:cNvPicPr>
          <p:nvPr/>
        </p:nvPicPr>
        <p:blipFill>
          <a:blip r:embed="rId19"/>
          <a:stretch>
            <a:fillRect/>
          </a:stretch>
        </p:blipFill>
        <p:spPr>
          <a:xfrm>
            <a:off x="3161795" y="32593"/>
            <a:ext cx="6753273" cy="6689962"/>
          </a:xfrm>
          <a:prstGeom prst="rect">
            <a:avLst/>
          </a:prstGeom>
        </p:spPr>
      </p:pic>
      <p:pic>
        <p:nvPicPr>
          <p:cNvPr id="59" name="Picture 58">
            <a:extLst>
              <a:ext uri="{FF2B5EF4-FFF2-40B4-BE49-F238E27FC236}">
                <a16:creationId xmlns:a16="http://schemas.microsoft.com/office/drawing/2014/main" id="{339FF2CF-4388-982D-3123-DB2EB24D6E64}"/>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363684" y="93244"/>
            <a:ext cx="6742786" cy="6417707"/>
          </a:xfrm>
          <a:prstGeom prst="rect">
            <a:avLst/>
          </a:prstGeom>
          <a:noFill/>
          <a:ln w="3175">
            <a:solidFill>
              <a:schemeClr val="tx1"/>
            </a:solidFill>
          </a:ln>
        </p:spPr>
      </p:pic>
      <p:pic>
        <p:nvPicPr>
          <p:cNvPr id="61" name="Picture 60">
            <a:extLst>
              <a:ext uri="{FF2B5EF4-FFF2-40B4-BE49-F238E27FC236}">
                <a16:creationId xmlns:a16="http://schemas.microsoft.com/office/drawing/2014/main" id="{F59D6B7A-2E80-5806-2219-891E85B26293}"/>
              </a:ext>
            </a:extLst>
          </p:cNvPr>
          <p:cNvPicPr>
            <a:picLocks noChangeAspect="1"/>
          </p:cNvPicPr>
          <p:nvPr/>
        </p:nvPicPr>
        <p:blipFill>
          <a:blip r:embed="rId21"/>
          <a:stretch>
            <a:fillRect/>
          </a:stretch>
        </p:blipFill>
        <p:spPr>
          <a:xfrm>
            <a:off x="3143320" y="128831"/>
            <a:ext cx="7428632" cy="6631602"/>
          </a:xfrm>
          <a:prstGeom prst="rect">
            <a:avLst/>
          </a:prstGeom>
        </p:spPr>
      </p:pic>
      <p:pic>
        <p:nvPicPr>
          <p:cNvPr id="63" name="Picture 62">
            <a:extLst>
              <a:ext uri="{FF2B5EF4-FFF2-40B4-BE49-F238E27FC236}">
                <a16:creationId xmlns:a16="http://schemas.microsoft.com/office/drawing/2014/main" id="{96FF14FB-4B29-DB4B-9B08-F4F4820A7C8A}"/>
              </a:ext>
            </a:extLst>
          </p:cNvPr>
          <p:cNvPicPr>
            <a:picLocks noChangeAspect="1"/>
          </p:cNvPicPr>
          <p:nvPr/>
        </p:nvPicPr>
        <p:blipFill>
          <a:blip r:embed="rId22"/>
          <a:stretch>
            <a:fillRect/>
          </a:stretch>
        </p:blipFill>
        <p:spPr>
          <a:xfrm>
            <a:off x="2557867" y="97567"/>
            <a:ext cx="8675273" cy="6080497"/>
          </a:xfrm>
          <a:prstGeom prst="rect">
            <a:avLst/>
          </a:prstGeom>
        </p:spPr>
      </p:pic>
      <p:pic>
        <p:nvPicPr>
          <p:cNvPr id="65" name="Picture 64">
            <a:extLst>
              <a:ext uri="{FF2B5EF4-FFF2-40B4-BE49-F238E27FC236}">
                <a16:creationId xmlns:a16="http://schemas.microsoft.com/office/drawing/2014/main" id="{8C7B28B9-B270-A211-116C-1EDF28FDE2AF}"/>
              </a:ext>
            </a:extLst>
          </p:cNvPr>
          <p:cNvPicPr>
            <a:picLocks noChangeAspect="1"/>
          </p:cNvPicPr>
          <p:nvPr/>
        </p:nvPicPr>
        <p:blipFill>
          <a:blip r:embed="rId23"/>
          <a:stretch>
            <a:fillRect/>
          </a:stretch>
        </p:blipFill>
        <p:spPr>
          <a:xfrm>
            <a:off x="2733025" y="25429"/>
            <a:ext cx="7858244" cy="3322047"/>
          </a:xfrm>
          <a:prstGeom prst="rect">
            <a:avLst/>
          </a:prstGeom>
          <a:ln w="3175">
            <a:solidFill>
              <a:schemeClr val="tx1"/>
            </a:solidFill>
          </a:ln>
        </p:spPr>
      </p:pic>
      <p:pic>
        <p:nvPicPr>
          <p:cNvPr id="67" name="Picture 66">
            <a:extLst>
              <a:ext uri="{FF2B5EF4-FFF2-40B4-BE49-F238E27FC236}">
                <a16:creationId xmlns:a16="http://schemas.microsoft.com/office/drawing/2014/main" id="{7C914BD7-EB38-A06F-05CD-C2C1B9E6ECA7}"/>
              </a:ext>
            </a:extLst>
          </p:cNvPr>
          <p:cNvPicPr>
            <a:picLocks noChangeAspect="1"/>
          </p:cNvPicPr>
          <p:nvPr/>
        </p:nvPicPr>
        <p:blipFill>
          <a:blip r:embed="rId24"/>
          <a:stretch>
            <a:fillRect/>
          </a:stretch>
        </p:blipFill>
        <p:spPr>
          <a:xfrm>
            <a:off x="4166193" y="3402191"/>
            <a:ext cx="7588792" cy="3322744"/>
          </a:xfrm>
          <a:prstGeom prst="rect">
            <a:avLst/>
          </a:prstGeom>
          <a:ln w="3175">
            <a:solidFill>
              <a:schemeClr val="tx1"/>
            </a:solidFill>
          </a:ln>
        </p:spPr>
      </p:pic>
      <p:pic>
        <p:nvPicPr>
          <p:cNvPr id="69" name="Picture 68">
            <a:extLst>
              <a:ext uri="{FF2B5EF4-FFF2-40B4-BE49-F238E27FC236}">
                <a16:creationId xmlns:a16="http://schemas.microsoft.com/office/drawing/2014/main" id="{9BC2A546-F89D-B1BC-E082-4BAD34E1DBD9}"/>
              </a:ext>
            </a:extLst>
          </p:cNvPr>
          <p:cNvPicPr>
            <a:picLocks noChangeAspect="1"/>
          </p:cNvPicPr>
          <p:nvPr/>
        </p:nvPicPr>
        <p:blipFill>
          <a:blip r:embed="rId25"/>
          <a:stretch>
            <a:fillRect/>
          </a:stretch>
        </p:blipFill>
        <p:spPr>
          <a:xfrm>
            <a:off x="5932965" y="135741"/>
            <a:ext cx="5919021" cy="2777952"/>
          </a:xfrm>
          <a:prstGeom prst="rect">
            <a:avLst/>
          </a:prstGeom>
          <a:ln w="3175">
            <a:solidFill>
              <a:schemeClr val="tx1"/>
            </a:solidFill>
          </a:ln>
        </p:spPr>
      </p:pic>
      <p:pic>
        <p:nvPicPr>
          <p:cNvPr id="70" name="Picture 69">
            <a:extLst>
              <a:ext uri="{FF2B5EF4-FFF2-40B4-BE49-F238E27FC236}">
                <a16:creationId xmlns:a16="http://schemas.microsoft.com/office/drawing/2014/main" id="{DB33DB20-4DCC-3D0B-9013-590982036ECC}"/>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90" r="3549"/>
          <a:stretch/>
        </p:blipFill>
        <p:spPr bwMode="auto">
          <a:xfrm>
            <a:off x="1514517" y="2968408"/>
            <a:ext cx="7848396" cy="3703365"/>
          </a:xfrm>
          <a:prstGeom prst="rect">
            <a:avLst/>
          </a:prstGeom>
          <a:ln w="317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72" name="Picture 71">
            <a:extLst>
              <a:ext uri="{FF2B5EF4-FFF2-40B4-BE49-F238E27FC236}">
                <a16:creationId xmlns:a16="http://schemas.microsoft.com/office/drawing/2014/main" id="{3EE5D3FE-191C-77D6-B84C-C0E649FEA692}"/>
              </a:ext>
            </a:extLst>
          </p:cNvPr>
          <p:cNvPicPr>
            <a:picLocks noChangeAspect="1"/>
          </p:cNvPicPr>
          <p:nvPr/>
        </p:nvPicPr>
        <p:blipFill>
          <a:blip r:embed="rId27"/>
          <a:stretch>
            <a:fillRect/>
          </a:stretch>
        </p:blipFill>
        <p:spPr>
          <a:xfrm>
            <a:off x="2441048" y="297729"/>
            <a:ext cx="9106080" cy="6012493"/>
          </a:xfrm>
          <a:prstGeom prst="rect">
            <a:avLst/>
          </a:prstGeom>
        </p:spPr>
      </p:pic>
      <p:pic>
        <p:nvPicPr>
          <p:cNvPr id="73" name="Picture 72">
            <a:extLst>
              <a:ext uri="{FF2B5EF4-FFF2-40B4-BE49-F238E27FC236}">
                <a16:creationId xmlns:a16="http://schemas.microsoft.com/office/drawing/2014/main" id="{996FFCD0-8604-82A1-13F9-44B8D40951E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527900" y="26348"/>
            <a:ext cx="6309171" cy="3717910"/>
          </a:xfrm>
          <a:prstGeom prst="rect">
            <a:avLst/>
          </a:prstGeom>
          <a:ln w="3175">
            <a:solidFill>
              <a:schemeClr val="tx1"/>
            </a:solidFill>
          </a:ln>
        </p:spPr>
      </p:pic>
      <p:pic>
        <p:nvPicPr>
          <p:cNvPr id="75" name="Picture 74">
            <a:extLst>
              <a:ext uri="{FF2B5EF4-FFF2-40B4-BE49-F238E27FC236}">
                <a16:creationId xmlns:a16="http://schemas.microsoft.com/office/drawing/2014/main" id="{9E45C3F5-B3AB-91C2-B44F-D78BA4038DF3}"/>
              </a:ext>
            </a:extLst>
          </p:cNvPr>
          <p:cNvPicPr>
            <a:picLocks noChangeAspect="1"/>
          </p:cNvPicPr>
          <p:nvPr/>
        </p:nvPicPr>
        <p:blipFill>
          <a:blip r:embed="rId29"/>
          <a:stretch>
            <a:fillRect/>
          </a:stretch>
        </p:blipFill>
        <p:spPr>
          <a:xfrm>
            <a:off x="1216411" y="3773215"/>
            <a:ext cx="8146502" cy="2771894"/>
          </a:xfrm>
          <a:prstGeom prst="rect">
            <a:avLst/>
          </a:prstGeom>
          <a:ln w="3175">
            <a:solidFill>
              <a:schemeClr val="tx1"/>
            </a:solidFill>
          </a:ln>
        </p:spPr>
      </p:pic>
      <p:pic>
        <p:nvPicPr>
          <p:cNvPr id="76" name="Picture 75">
            <a:extLst>
              <a:ext uri="{FF2B5EF4-FFF2-40B4-BE49-F238E27FC236}">
                <a16:creationId xmlns:a16="http://schemas.microsoft.com/office/drawing/2014/main" id="{0A030DE5-5C74-CAF2-5119-D4053C5F9D8E}"/>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258867" y="126478"/>
            <a:ext cx="5062826" cy="6512181"/>
          </a:xfrm>
          <a:prstGeom prst="rect">
            <a:avLst/>
          </a:prstGeom>
          <a:noFill/>
          <a:ln w="3175">
            <a:solidFill>
              <a:schemeClr val="tx1"/>
            </a:solidFill>
          </a:ln>
        </p:spPr>
      </p:pic>
      <p:pic>
        <p:nvPicPr>
          <p:cNvPr id="77" name="Picture 76">
            <a:extLst>
              <a:ext uri="{FF2B5EF4-FFF2-40B4-BE49-F238E27FC236}">
                <a16:creationId xmlns:a16="http://schemas.microsoft.com/office/drawing/2014/main" id="{CCF99995-0776-FFED-3487-B296F3D9653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503874" y="135741"/>
            <a:ext cx="4566345" cy="6502917"/>
          </a:xfrm>
          <a:prstGeom prst="rect">
            <a:avLst/>
          </a:prstGeom>
          <a:ln w="3175">
            <a:solidFill>
              <a:schemeClr val="tx1"/>
            </a:solidFill>
          </a:ln>
        </p:spPr>
      </p:pic>
      <p:pic>
        <p:nvPicPr>
          <p:cNvPr id="79" name="Picture 78">
            <a:extLst>
              <a:ext uri="{FF2B5EF4-FFF2-40B4-BE49-F238E27FC236}">
                <a16:creationId xmlns:a16="http://schemas.microsoft.com/office/drawing/2014/main" id="{2016F2E3-6F07-254C-B1A7-2F4A8D04608C}"/>
              </a:ext>
            </a:extLst>
          </p:cNvPr>
          <p:cNvPicPr>
            <a:picLocks noChangeAspect="1"/>
          </p:cNvPicPr>
          <p:nvPr/>
        </p:nvPicPr>
        <p:blipFill>
          <a:blip r:embed="rId32"/>
          <a:stretch>
            <a:fillRect/>
          </a:stretch>
        </p:blipFill>
        <p:spPr>
          <a:xfrm>
            <a:off x="3796418" y="1576388"/>
            <a:ext cx="5718739" cy="1206387"/>
          </a:xfrm>
          <a:prstGeom prst="rect">
            <a:avLst/>
          </a:prstGeom>
          <a:ln w="3175">
            <a:solidFill>
              <a:schemeClr val="tx1"/>
            </a:solidFill>
          </a:ln>
        </p:spPr>
      </p:pic>
      <p:pic>
        <p:nvPicPr>
          <p:cNvPr id="81" name="Picture 80">
            <a:extLst>
              <a:ext uri="{FF2B5EF4-FFF2-40B4-BE49-F238E27FC236}">
                <a16:creationId xmlns:a16="http://schemas.microsoft.com/office/drawing/2014/main" id="{D8442978-6046-95DE-640C-5D7B7EC27282}"/>
              </a:ext>
            </a:extLst>
          </p:cNvPr>
          <p:cNvPicPr>
            <a:picLocks noChangeAspect="1"/>
          </p:cNvPicPr>
          <p:nvPr/>
        </p:nvPicPr>
        <p:blipFill>
          <a:blip r:embed="rId33"/>
          <a:stretch>
            <a:fillRect/>
          </a:stretch>
        </p:blipFill>
        <p:spPr>
          <a:xfrm>
            <a:off x="3796419" y="3177340"/>
            <a:ext cx="5662556" cy="1254219"/>
          </a:xfrm>
          <a:prstGeom prst="rect">
            <a:avLst/>
          </a:prstGeom>
          <a:ln w="3175">
            <a:solidFill>
              <a:schemeClr val="tx1"/>
            </a:solidFill>
          </a:ln>
        </p:spPr>
      </p:pic>
      <p:pic>
        <p:nvPicPr>
          <p:cNvPr id="83" name="Picture 82">
            <a:extLst>
              <a:ext uri="{FF2B5EF4-FFF2-40B4-BE49-F238E27FC236}">
                <a16:creationId xmlns:a16="http://schemas.microsoft.com/office/drawing/2014/main" id="{E1E9FD69-D9F3-2E42-BEA6-4EA285E7E47A}"/>
              </a:ext>
            </a:extLst>
          </p:cNvPr>
          <p:cNvPicPr>
            <a:picLocks noChangeAspect="1"/>
          </p:cNvPicPr>
          <p:nvPr/>
        </p:nvPicPr>
        <p:blipFill>
          <a:blip r:embed="rId34"/>
          <a:stretch>
            <a:fillRect/>
          </a:stretch>
        </p:blipFill>
        <p:spPr>
          <a:xfrm>
            <a:off x="5214849" y="143195"/>
            <a:ext cx="6644359" cy="3696045"/>
          </a:xfrm>
          <a:prstGeom prst="rect">
            <a:avLst/>
          </a:prstGeom>
        </p:spPr>
      </p:pic>
      <p:pic>
        <p:nvPicPr>
          <p:cNvPr id="85" name="Picture 84">
            <a:extLst>
              <a:ext uri="{FF2B5EF4-FFF2-40B4-BE49-F238E27FC236}">
                <a16:creationId xmlns:a16="http://schemas.microsoft.com/office/drawing/2014/main" id="{ECFB6F6D-A117-7C50-4CFC-ED377CAC0968}"/>
              </a:ext>
            </a:extLst>
          </p:cNvPr>
          <p:cNvPicPr>
            <a:picLocks noChangeAspect="1"/>
          </p:cNvPicPr>
          <p:nvPr/>
        </p:nvPicPr>
        <p:blipFill>
          <a:blip r:embed="rId35"/>
          <a:stretch>
            <a:fillRect/>
          </a:stretch>
        </p:blipFill>
        <p:spPr>
          <a:xfrm>
            <a:off x="422347" y="3588053"/>
            <a:ext cx="4621355" cy="3022146"/>
          </a:xfrm>
          <a:prstGeom prst="rect">
            <a:avLst/>
          </a:prstGeom>
        </p:spPr>
      </p:pic>
    </p:spTree>
    <p:extLst>
      <p:ext uri="{BB962C8B-B14F-4D97-AF65-F5344CB8AC3E}">
        <p14:creationId xmlns:p14="http://schemas.microsoft.com/office/powerpoint/2010/main" val="157119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
                                        <p:tgtEl>
                                          <p:spTgt spid="7"/>
                                        </p:tgtEl>
                                      </p:cBhvr>
                                    </p:animEffect>
                                    <p:set>
                                      <p:cBhvr>
                                        <p:cTn id="7" dur="1" fill="hold">
                                          <p:stCondLst>
                                            <p:cond delay="9"/>
                                          </p:stCondLst>
                                        </p:cTn>
                                        <p:tgtEl>
                                          <p:spTgt spid="7"/>
                                        </p:tgtEl>
                                        <p:attrNameLst>
                                          <p:attrName>style.visibility</p:attrName>
                                        </p:attrNameLst>
                                      </p:cBhvr>
                                      <p:to>
                                        <p:strVal val="hidden"/>
                                      </p:to>
                                    </p:se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
                                        <p:tgtEl>
                                          <p:spTgt spid="4"/>
                                        </p:tgtEl>
                                      </p:cBhvr>
                                    </p:animEffect>
                                  </p:childTnLst>
                                </p:cTn>
                              </p:par>
                            </p:childTnLst>
                          </p:cTn>
                        </p:par>
                        <p:par>
                          <p:cTn id="12" fill="hold">
                            <p:stCondLst>
                              <p:cond delay="2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
                                        <p:tgtEl>
                                          <p:spTgt spid="16"/>
                                        </p:tgtEl>
                                      </p:cBhvr>
                                    </p:animEffect>
                                  </p:childTnLst>
                                </p:cTn>
                              </p:par>
                            </p:childTnLst>
                          </p:cTn>
                        </p:par>
                        <p:par>
                          <p:cTn id="26" fill="hold">
                            <p:stCondLst>
                              <p:cond delay="1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0"/>
                                        </p:tgtEl>
                                        <p:attrNameLst>
                                          <p:attrName>style.visibility</p:attrName>
                                        </p:attrNameLst>
                                      </p:cBhvr>
                                      <p:to>
                                        <p:strVal val="hidden"/>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26"/>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0"/>
                                        </p:tgtEl>
                                        <p:attrNameLst>
                                          <p:attrName>style.visibility</p:attrName>
                                        </p:attrNameLst>
                                      </p:cBhvr>
                                      <p:to>
                                        <p:strVal val="hidden"/>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5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54"/>
                                        </p:tgtEl>
                                        <p:attrNameLst>
                                          <p:attrName>style.visibility</p:attrName>
                                        </p:attrNameLst>
                                      </p:cBhvr>
                                      <p:to>
                                        <p:strVal val="hidden"/>
                                      </p:to>
                                    </p:set>
                                  </p:childTnLst>
                                </p:cTn>
                              </p:par>
                            </p:childTnLst>
                          </p:cTn>
                        </p:par>
                        <p:par>
                          <p:cTn id="102" fill="hold">
                            <p:stCondLst>
                              <p:cond delay="0"/>
                            </p:stCondLst>
                            <p:childTnLst>
                              <p:par>
                                <p:cTn id="103" presetID="10" presetClass="entr" presetSubtype="0" fill="hold"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
                                        <p:tgtEl>
                                          <p:spTgt spid="56"/>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52"/>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56"/>
                                        </p:tgtEl>
                                        <p:attrNameLst>
                                          <p:attrName>style.visibility</p:attrName>
                                        </p:attrNameLst>
                                      </p:cBhvr>
                                      <p:to>
                                        <p:strVal val="hidden"/>
                                      </p:to>
                                    </p:set>
                                  </p:childTnLst>
                                </p:cTn>
                              </p:par>
                            </p:childTnLst>
                          </p:cTn>
                        </p:par>
                        <p:par>
                          <p:cTn id="112" fill="hold">
                            <p:stCondLst>
                              <p:cond delay="0"/>
                            </p:stCondLst>
                            <p:childTnLst>
                              <p:par>
                                <p:cTn id="113" presetID="1" presetClass="entr" presetSubtype="0" fill="hold" nodeType="afterEffect">
                                  <p:stCondLst>
                                    <p:cond delay="0"/>
                                  </p:stCondLst>
                                  <p:childTnLst>
                                    <p:set>
                                      <p:cBhvr>
                                        <p:cTn id="114" dur="1" fill="hold">
                                          <p:stCondLst>
                                            <p:cond delay="9"/>
                                          </p:stCondLst>
                                        </p:cTn>
                                        <p:tgtEl>
                                          <p:spTgt spid="5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58"/>
                                        </p:tgtEl>
                                        <p:attrNameLst>
                                          <p:attrName>style.visibility</p:attrName>
                                        </p:attrNameLst>
                                      </p:cBhvr>
                                      <p:to>
                                        <p:strVal val="hidden"/>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9"/>
                                          </p:stCondLst>
                                        </p:cTn>
                                        <p:tgtEl>
                                          <p:spTgt spid="59"/>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59"/>
                                        </p:tgtEl>
                                        <p:attrNameLst>
                                          <p:attrName>style.visibility</p:attrName>
                                        </p:attrNameLst>
                                      </p:cBhvr>
                                      <p:to>
                                        <p:strVal val="hidden"/>
                                      </p:to>
                                    </p:set>
                                  </p:childTnLst>
                                </p:cTn>
                              </p:par>
                            </p:childTnLst>
                          </p:cTn>
                        </p:par>
                        <p:par>
                          <p:cTn id="126" fill="hold">
                            <p:stCondLst>
                              <p:cond delay="0"/>
                            </p:stCondLst>
                            <p:childTnLst>
                              <p:par>
                                <p:cTn id="127" presetID="1" presetClass="entr" presetSubtype="0" fill="hold" nodeType="afterEffect">
                                  <p:stCondLst>
                                    <p:cond delay="0"/>
                                  </p:stCondLst>
                                  <p:childTnLst>
                                    <p:set>
                                      <p:cBhvr>
                                        <p:cTn id="128" dur="1" fill="hold">
                                          <p:stCondLst>
                                            <p:cond delay="9"/>
                                          </p:stCondLst>
                                        </p:cTn>
                                        <p:tgtEl>
                                          <p:spTgt spid="6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61"/>
                                        </p:tgtEl>
                                        <p:attrNameLst>
                                          <p:attrName>style.visibility</p:attrName>
                                        </p:attrNameLst>
                                      </p:cBhvr>
                                      <p:to>
                                        <p:strVal val="hidden"/>
                                      </p:to>
                                    </p:set>
                                  </p:childTnLst>
                                </p:cTn>
                              </p:par>
                            </p:childTnLst>
                          </p:cTn>
                        </p:par>
                        <p:par>
                          <p:cTn id="133" fill="hold">
                            <p:stCondLst>
                              <p:cond delay="0"/>
                            </p:stCondLst>
                            <p:childTnLst>
                              <p:par>
                                <p:cTn id="134" presetID="1" presetClass="entr" presetSubtype="0" fill="hold" nodeType="afterEffect">
                                  <p:stCondLst>
                                    <p:cond delay="0"/>
                                  </p:stCondLst>
                                  <p:childTnLst>
                                    <p:set>
                                      <p:cBhvr>
                                        <p:cTn id="135" dur="1" fill="hold">
                                          <p:stCondLst>
                                            <p:cond delay="0"/>
                                          </p:stCondLst>
                                        </p:cTn>
                                        <p:tgtEl>
                                          <p:spTgt spid="6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63"/>
                                        </p:tgtEl>
                                        <p:attrNameLst>
                                          <p:attrName>style.visibility</p:attrName>
                                        </p:attrNameLst>
                                      </p:cBhvr>
                                      <p:to>
                                        <p:strVal val="hidden"/>
                                      </p:to>
                                    </p:set>
                                  </p:childTnLst>
                                </p:cTn>
                              </p:par>
                            </p:childTnLst>
                          </p:cTn>
                        </p:par>
                        <p:par>
                          <p:cTn id="140" fill="hold">
                            <p:stCondLst>
                              <p:cond delay="0"/>
                            </p:stCondLst>
                            <p:childTnLst>
                              <p:par>
                                <p:cTn id="141" presetID="1" presetClass="entr" presetSubtype="0" fill="hold" nodeType="afterEffect">
                                  <p:stCondLst>
                                    <p:cond delay="0"/>
                                  </p:stCondLst>
                                  <p:childTnLst>
                                    <p:set>
                                      <p:cBhvr>
                                        <p:cTn id="142" dur="1" fill="hold">
                                          <p:stCondLst>
                                            <p:cond delay="0"/>
                                          </p:stCondLst>
                                        </p:cTn>
                                        <p:tgtEl>
                                          <p:spTgt spid="6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nodeType="clickEffect">
                                  <p:stCondLst>
                                    <p:cond delay="0"/>
                                  </p:stCondLst>
                                  <p:childTnLst>
                                    <p:set>
                                      <p:cBhvr>
                                        <p:cTn id="148" dur="1" fill="hold">
                                          <p:stCondLst>
                                            <p:cond delay="0"/>
                                          </p:stCondLst>
                                        </p:cTn>
                                        <p:tgtEl>
                                          <p:spTgt spid="6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67"/>
                                        </p:tgtEl>
                                        <p:attrNameLst>
                                          <p:attrName>style.visibility</p:attrName>
                                        </p:attrNameLst>
                                      </p:cBhvr>
                                      <p:to>
                                        <p:strVal val="hidden"/>
                                      </p:to>
                                    </p:set>
                                  </p:childTnLst>
                                </p:cTn>
                              </p:par>
                            </p:childTnLst>
                          </p:cTn>
                        </p:par>
                        <p:par>
                          <p:cTn id="151" fill="hold">
                            <p:stCondLst>
                              <p:cond delay="0"/>
                            </p:stCondLst>
                            <p:childTnLst>
                              <p:par>
                                <p:cTn id="152" presetID="1" presetClass="entr" presetSubtype="0" fill="hold" nodeType="afterEffect">
                                  <p:stCondLst>
                                    <p:cond delay="0"/>
                                  </p:stCondLst>
                                  <p:childTnLst>
                                    <p:set>
                                      <p:cBhvr>
                                        <p:cTn id="153" dur="1" fill="hold">
                                          <p:stCondLst>
                                            <p:cond delay="0"/>
                                          </p:stCondLst>
                                        </p:cTn>
                                        <p:tgtEl>
                                          <p:spTgt spid="70"/>
                                        </p:tgtEl>
                                        <p:attrNameLst>
                                          <p:attrName>style.visibility</p:attrName>
                                        </p:attrNameLst>
                                      </p:cBhvr>
                                      <p:to>
                                        <p:strVal val="visible"/>
                                      </p:to>
                                    </p:set>
                                  </p:childTnLst>
                                </p:cTn>
                              </p:par>
                            </p:childTnLst>
                          </p:cTn>
                        </p:par>
                        <p:par>
                          <p:cTn id="154" fill="hold">
                            <p:stCondLst>
                              <p:cond delay="0"/>
                            </p:stCondLst>
                            <p:childTnLst>
                              <p:par>
                                <p:cTn id="155" presetID="1" presetClass="entr" presetSubtype="0" fill="hold" nodeType="after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70"/>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69"/>
                                        </p:tgtEl>
                                        <p:attrNameLst>
                                          <p:attrName>style.visibility</p:attrName>
                                        </p:attrNameLst>
                                      </p:cBhvr>
                                      <p:to>
                                        <p:strVal val="hidden"/>
                                      </p:to>
                                    </p:set>
                                  </p:childTnLst>
                                </p:cTn>
                              </p:par>
                            </p:childTnLst>
                          </p:cTn>
                        </p:par>
                        <p:par>
                          <p:cTn id="163" fill="hold">
                            <p:stCondLst>
                              <p:cond delay="0"/>
                            </p:stCondLst>
                            <p:childTnLst>
                              <p:par>
                                <p:cTn id="164" presetID="1" presetClass="entr" presetSubtype="0" fill="hold" nodeType="afterEffect">
                                  <p:stCondLst>
                                    <p:cond delay="0"/>
                                  </p:stCondLst>
                                  <p:childTnLst>
                                    <p:set>
                                      <p:cBhvr>
                                        <p:cTn id="165" dur="1" fill="hold">
                                          <p:stCondLst>
                                            <p:cond delay="0"/>
                                          </p:stCondLst>
                                        </p:cTn>
                                        <p:tgtEl>
                                          <p:spTgt spid="72"/>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72"/>
                                        </p:tgtEl>
                                        <p:attrNameLst>
                                          <p:attrName>style.visibility</p:attrName>
                                        </p:attrNameLst>
                                      </p:cBhvr>
                                      <p:to>
                                        <p:strVal val="hidden"/>
                                      </p:to>
                                    </p:set>
                                  </p:childTnLst>
                                </p:cTn>
                              </p:par>
                            </p:childTnLst>
                          </p:cTn>
                        </p:par>
                        <p:par>
                          <p:cTn id="170" fill="hold">
                            <p:stCondLst>
                              <p:cond delay="0"/>
                            </p:stCondLst>
                            <p:childTnLst>
                              <p:par>
                                <p:cTn id="171" presetID="1" presetClass="entr" presetSubtype="0" fill="hold" nodeType="afterEffect">
                                  <p:stCondLst>
                                    <p:cond delay="0"/>
                                  </p:stCondLst>
                                  <p:childTnLst>
                                    <p:set>
                                      <p:cBhvr>
                                        <p:cTn id="172" dur="1" fill="hold">
                                          <p:stCondLst>
                                            <p:cond delay="0"/>
                                          </p:stCondLst>
                                        </p:cTn>
                                        <p:tgtEl>
                                          <p:spTgt spid="75"/>
                                        </p:tgtEl>
                                        <p:attrNameLst>
                                          <p:attrName>style.visibility</p:attrName>
                                        </p:attrNameLst>
                                      </p:cBhvr>
                                      <p:to>
                                        <p:strVal val="visible"/>
                                      </p:to>
                                    </p:set>
                                  </p:childTnLst>
                                </p:cTn>
                              </p:par>
                            </p:childTnLst>
                          </p:cTn>
                        </p:par>
                        <p:par>
                          <p:cTn id="173" fill="hold">
                            <p:stCondLst>
                              <p:cond delay="0"/>
                            </p:stCondLst>
                            <p:childTnLst>
                              <p:par>
                                <p:cTn id="174" presetID="1" presetClass="entr" presetSubtype="0" fill="hold" nodeType="afterEffect">
                                  <p:stCondLst>
                                    <p:cond delay="0"/>
                                  </p:stCondLst>
                                  <p:childTnLst>
                                    <p:set>
                                      <p:cBhvr>
                                        <p:cTn id="175" dur="1" fill="hold">
                                          <p:stCondLst>
                                            <p:cond delay="0"/>
                                          </p:stCondLst>
                                        </p:cTn>
                                        <p:tgtEl>
                                          <p:spTgt spid="73"/>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nodeType="clickEffect">
                                  <p:stCondLst>
                                    <p:cond delay="0"/>
                                  </p:stCondLst>
                                  <p:childTnLst>
                                    <p:set>
                                      <p:cBhvr>
                                        <p:cTn id="179" dur="1" fill="hold">
                                          <p:stCondLst>
                                            <p:cond delay="0"/>
                                          </p:stCondLst>
                                        </p:cTn>
                                        <p:tgtEl>
                                          <p:spTgt spid="75"/>
                                        </p:tgtEl>
                                        <p:attrNameLst>
                                          <p:attrName>style.visibility</p:attrName>
                                        </p:attrNameLst>
                                      </p:cBhvr>
                                      <p:to>
                                        <p:strVal val="hidden"/>
                                      </p:to>
                                    </p:set>
                                  </p:childTnLst>
                                </p:cTn>
                              </p:par>
                              <p:par>
                                <p:cTn id="180" presetID="1" presetClass="exit" presetSubtype="0" fill="hold" nodeType="withEffect">
                                  <p:stCondLst>
                                    <p:cond delay="0"/>
                                  </p:stCondLst>
                                  <p:childTnLst>
                                    <p:set>
                                      <p:cBhvr>
                                        <p:cTn id="181" dur="1" fill="hold">
                                          <p:stCondLst>
                                            <p:cond delay="0"/>
                                          </p:stCondLst>
                                        </p:cTn>
                                        <p:tgtEl>
                                          <p:spTgt spid="73"/>
                                        </p:tgtEl>
                                        <p:attrNameLst>
                                          <p:attrName>style.visibility</p:attrName>
                                        </p:attrNameLst>
                                      </p:cBhvr>
                                      <p:to>
                                        <p:strVal val="hidden"/>
                                      </p:to>
                                    </p:set>
                                  </p:childTnLst>
                                </p:cTn>
                              </p:par>
                            </p:childTnLst>
                          </p:cTn>
                        </p:par>
                        <p:par>
                          <p:cTn id="182" fill="hold">
                            <p:stCondLst>
                              <p:cond delay="0"/>
                            </p:stCondLst>
                            <p:childTnLst>
                              <p:par>
                                <p:cTn id="183" presetID="1" presetClass="entr" presetSubtype="0" fill="hold" nodeType="afterEffect">
                                  <p:stCondLst>
                                    <p:cond delay="0"/>
                                  </p:stCondLst>
                                  <p:childTnLst>
                                    <p:set>
                                      <p:cBhvr>
                                        <p:cTn id="184" dur="1" fill="hold">
                                          <p:stCondLst>
                                            <p:cond delay="0"/>
                                          </p:stCondLst>
                                        </p:cTn>
                                        <p:tgtEl>
                                          <p:spTgt spid="77"/>
                                        </p:tgtEl>
                                        <p:attrNameLst>
                                          <p:attrName>style.visibility</p:attrName>
                                        </p:attrNameLst>
                                      </p:cBhvr>
                                      <p:to>
                                        <p:strVal val="visible"/>
                                      </p:to>
                                    </p:set>
                                  </p:childTnLst>
                                </p:cTn>
                              </p:par>
                            </p:childTnLst>
                          </p:cTn>
                        </p:par>
                        <p:par>
                          <p:cTn id="185" fill="hold">
                            <p:stCondLst>
                              <p:cond delay="0"/>
                            </p:stCondLst>
                            <p:childTnLst>
                              <p:par>
                                <p:cTn id="186" presetID="1" presetClass="entr" presetSubtype="0" fill="hold" nodeType="afterEffect">
                                  <p:stCondLst>
                                    <p:cond delay="0"/>
                                  </p:stCondLst>
                                  <p:childTnLst>
                                    <p:set>
                                      <p:cBhvr>
                                        <p:cTn id="187" dur="1" fill="hold">
                                          <p:stCondLst>
                                            <p:cond delay="0"/>
                                          </p:stCondLst>
                                        </p:cTn>
                                        <p:tgtEl>
                                          <p:spTgt spid="76"/>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77"/>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76"/>
                                        </p:tgtEl>
                                        <p:attrNameLst>
                                          <p:attrName>style.visibility</p:attrName>
                                        </p:attrNameLst>
                                      </p:cBhvr>
                                      <p:to>
                                        <p:strVal val="hidden"/>
                                      </p:to>
                                    </p:set>
                                  </p:childTnLst>
                                </p:cTn>
                              </p:par>
                            </p:childTnLst>
                          </p:cTn>
                        </p:par>
                        <p:par>
                          <p:cTn id="194" fill="hold">
                            <p:stCondLst>
                              <p:cond delay="0"/>
                            </p:stCondLst>
                            <p:childTnLst>
                              <p:par>
                                <p:cTn id="195" presetID="1" presetClass="entr" presetSubtype="0" fill="hold" nodeType="afterEffect">
                                  <p:stCondLst>
                                    <p:cond delay="0"/>
                                  </p:stCondLst>
                                  <p:childTnLst>
                                    <p:set>
                                      <p:cBhvr>
                                        <p:cTn id="196" dur="1" fill="hold">
                                          <p:stCondLst>
                                            <p:cond delay="0"/>
                                          </p:stCondLst>
                                        </p:cTn>
                                        <p:tgtEl>
                                          <p:spTgt spid="79"/>
                                        </p:tgtEl>
                                        <p:attrNameLst>
                                          <p:attrName>style.visibility</p:attrName>
                                        </p:attrNameLst>
                                      </p:cBhvr>
                                      <p:to>
                                        <p:strVal val="visible"/>
                                      </p:to>
                                    </p:set>
                                  </p:childTnLst>
                                </p:cTn>
                              </p:par>
                            </p:childTnLst>
                          </p:cTn>
                        </p:par>
                        <p:par>
                          <p:cTn id="197" fill="hold">
                            <p:stCondLst>
                              <p:cond delay="0"/>
                            </p:stCondLst>
                            <p:childTnLst>
                              <p:par>
                                <p:cTn id="198" presetID="1" presetClass="entr" presetSubtype="0" fill="hold" nodeType="afterEffect">
                                  <p:stCondLst>
                                    <p:cond delay="0"/>
                                  </p:stCondLst>
                                  <p:childTnLst>
                                    <p:set>
                                      <p:cBhvr>
                                        <p:cTn id="199" dur="1" fill="hold">
                                          <p:stCondLst>
                                            <p:cond delay="0"/>
                                          </p:stCondLst>
                                        </p:cTn>
                                        <p:tgtEl>
                                          <p:spTgt spid="81"/>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nodeType="clickEffect">
                                  <p:stCondLst>
                                    <p:cond delay="0"/>
                                  </p:stCondLst>
                                  <p:childTnLst>
                                    <p:set>
                                      <p:cBhvr>
                                        <p:cTn id="203" dur="1" fill="hold">
                                          <p:stCondLst>
                                            <p:cond delay="0"/>
                                          </p:stCondLst>
                                        </p:cTn>
                                        <p:tgtEl>
                                          <p:spTgt spid="79"/>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81"/>
                                        </p:tgtEl>
                                        <p:attrNameLst>
                                          <p:attrName>style.visibility</p:attrName>
                                        </p:attrNameLst>
                                      </p:cBhvr>
                                      <p:to>
                                        <p:strVal val="hidden"/>
                                      </p:to>
                                    </p:set>
                                  </p:childTnLst>
                                </p:cTn>
                              </p:par>
                            </p:childTnLst>
                          </p:cTn>
                        </p:par>
                        <p:par>
                          <p:cTn id="206" fill="hold">
                            <p:stCondLst>
                              <p:cond delay="0"/>
                            </p:stCondLst>
                            <p:childTnLst>
                              <p:par>
                                <p:cTn id="207" presetID="1" presetClass="entr" presetSubtype="0" fill="hold" nodeType="afterEffect">
                                  <p:stCondLst>
                                    <p:cond delay="0"/>
                                  </p:stCondLst>
                                  <p:childTnLst>
                                    <p:set>
                                      <p:cBhvr>
                                        <p:cTn id="208" dur="1" fill="hold">
                                          <p:stCondLst>
                                            <p:cond delay="0"/>
                                          </p:stCondLst>
                                        </p:cTn>
                                        <p:tgtEl>
                                          <p:spTgt spid="8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61912"/>
            <a:ext cx="8958296" cy="1169043"/>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4</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TRIỂN KHAI &amp; CÔNG NGHỆ SỬ DỤNG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8446" y="995422"/>
            <a:ext cx="12192000" cy="5862577"/>
          </a:xfrm>
        </p:spPr>
        <p:txBody>
          <a:bodyPr>
            <a:normAutofit/>
          </a:bodyPr>
          <a:lstStyle/>
          <a:p>
            <a:pPr marL="0" indent="0">
              <a:buNone/>
            </a:pPr>
            <a:r>
              <a:rPr lang="vi-VN" sz="3000" b="1" dirty="0">
                <a:latin typeface="+mj-lt"/>
                <a:cs typeface="Times New Roman" panose="02020603050405020304" pitchFamily="18" charset="0"/>
              </a:rPr>
              <a:t>4.1. Công </a:t>
            </a:r>
            <a:r>
              <a:rPr lang="vi-VN" sz="3000" b="1" dirty="0" err="1">
                <a:latin typeface="+mj-lt"/>
                <a:cs typeface="Times New Roman" panose="02020603050405020304" pitchFamily="18" charset="0"/>
              </a:rPr>
              <a:t>nghệ</a:t>
            </a:r>
            <a:r>
              <a:rPr lang="vi-VN" sz="3000" b="1" dirty="0">
                <a:latin typeface="+mj-lt"/>
                <a:cs typeface="Times New Roman" panose="02020603050405020304" pitchFamily="18" charset="0"/>
              </a:rPr>
              <a:t> </a:t>
            </a:r>
            <a:r>
              <a:rPr lang="vi-VN" sz="3000" b="1" dirty="0" err="1">
                <a:latin typeface="+mj-lt"/>
                <a:cs typeface="Times New Roman" panose="02020603050405020304" pitchFamily="18" charset="0"/>
              </a:rPr>
              <a:t>chính</a:t>
            </a:r>
            <a:r>
              <a:rPr lang="vi-VN" sz="3000" b="1" dirty="0">
                <a:latin typeface="+mj-lt"/>
                <a:cs typeface="Times New Roman" panose="02020603050405020304" pitchFamily="18" charset="0"/>
              </a:rPr>
              <a:t> </a:t>
            </a:r>
            <a:r>
              <a:rPr lang="vi-VN" sz="3000" b="1" dirty="0" err="1">
                <a:latin typeface="+mj-lt"/>
                <a:cs typeface="Times New Roman" panose="02020603050405020304" pitchFamily="18" charset="0"/>
              </a:rPr>
              <a:t>được</a:t>
            </a:r>
            <a:r>
              <a:rPr lang="vi-VN" sz="3000" b="1" dirty="0">
                <a:latin typeface="+mj-lt"/>
                <a:cs typeface="Times New Roman" panose="02020603050405020304" pitchFamily="18" charset="0"/>
              </a:rPr>
              <a:t> </a:t>
            </a:r>
            <a:r>
              <a:rPr lang="vi-VN" sz="3000" b="1" dirty="0" err="1">
                <a:latin typeface="+mj-lt"/>
                <a:cs typeface="Times New Roman" panose="02020603050405020304" pitchFamily="18" charset="0"/>
              </a:rPr>
              <a:t>sử</a:t>
            </a:r>
            <a:r>
              <a:rPr lang="vi-VN" sz="3000" b="1" dirty="0">
                <a:latin typeface="+mj-lt"/>
                <a:cs typeface="Times New Roman" panose="02020603050405020304" pitchFamily="18" charset="0"/>
              </a:rPr>
              <a:t> </a:t>
            </a:r>
            <a:r>
              <a:rPr lang="vi-VN" sz="3000" b="1" dirty="0" err="1">
                <a:latin typeface="+mj-lt"/>
                <a:cs typeface="Times New Roman" panose="02020603050405020304" pitchFamily="18" charset="0"/>
              </a:rPr>
              <a:t>dụng</a:t>
            </a:r>
            <a:r>
              <a:rPr lang="vi-VN" sz="3000" b="1" dirty="0">
                <a:latin typeface="+mj-lt"/>
                <a:cs typeface="Times New Roman" panose="02020603050405020304" pitchFamily="18" charset="0"/>
              </a:rPr>
              <a:t>:</a:t>
            </a:r>
          </a:p>
          <a:p>
            <a:pPr lvl="1">
              <a:lnSpc>
                <a:spcPct val="150000"/>
              </a:lnSpc>
              <a:buClr>
                <a:schemeClr val="tx1"/>
              </a:buClr>
              <a:buFont typeface="Wingdings" panose="05000000000000000000" pitchFamily="2" charset="2"/>
              <a:buChar char="Ø"/>
            </a:pPr>
            <a:r>
              <a:rPr lang="vi-VN" sz="2800" dirty="0"/>
              <a:t>Frontend: ReactJS</a:t>
            </a:r>
          </a:p>
          <a:p>
            <a:pPr lvl="1">
              <a:lnSpc>
                <a:spcPct val="150000"/>
              </a:lnSpc>
              <a:buClr>
                <a:schemeClr val="tx1"/>
              </a:buClr>
              <a:buFont typeface="Wingdings" panose="05000000000000000000" pitchFamily="2" charset="2"/>
              <a:buChar char="Ø"/>
            </a:pPr>
            <a:r>
              <a:rPr lang="vi-VN" sz="2800" dirty="0"/>
              <a:t>Backend: Node.js, ExpressJS với RESTful API (có kèm Swagger)</a:t>
            </a:r>
          </a:p>
          <a:p>
            <a:pPr lvl="1">
              <a:lnSpc>
                <a:spcPct val="150000"/>
              </a:lnSpc>
              <a:buClr>
                <a:schemeClr val="tx1"/>
              </a:buClr>
              <a:buFont typeface="Wingdings" panose="05000000000000000000" pitchFamily="2" charset="2"/>
              <a:buChar char="Ø"/>
            </a:pPr>
            <a:r>
              <a:rPr lang="vi-VN" sz="2800" dirty="0"/>
              <a:t>Cơ sở dữ liệu: MySQL + Sequelize</a:t>
            </a:r>
          </a:p>
          <a:p>
            <a:pPr lvl="1">
              <a:lnSpc>
                <a:spcPct val="150000"/>
              </a:lnSpc>
              <a:buClr>
                <a:schemeClr val="tx1"/>
              </a:buClr>
              <a:buFont typeface="Wingdings" panose="05000000000000000000" pitchFamily="2" charset="2"/>
              <a:buChar char="Ø"/>
            </a:pPr>
            <a:r>
              <a:rPr lang="vi-VN" sz="2800" dirty="0"/>
              <a:t>Kiểm thử và quản lí dự án: Postman, Jira</a:t>
            </a:r>
          </a:p>
          <a:p>
            <a:pPr lvl="1">
              <a:lnSpc>
                <a:spcPct val="150000"/>
              </a:lnSpc>
              <a:buClr>
                <a:schemeClr val="tx1"/>
              </a:buClr>
              <a:buFont typeface="Wingdings" panose="05000000000000000000" pitchFamily="2" charset="2"/>
              <a:buChar char="Ø"/>
            </a:pPr>
            <a:r>
              <a:rPr lang="vi-VN" sz="2800" dirty="0"/>
              <a:t>Triển khai : Docker</a:t>
            </a:r>
          </a:p>
          <a:p>
            <a:pPr lvl="1">
              <a:lnSpc>
                <a:spcPct val="150000"/>
              </a:lnSpc>
              <a:buClr>
                <a:schemeClr val="tx1"/>
              </a:buClr>
              <a:buFont typeface="Wingdings" panose="05000000000000000000" pitchFamily="2" charset="2"/>
              <a:buChar char="Ø"/>
            </a:pPr>
            <a:r>
              <a:rPr lang="vi-VN" sz="2800" dirty="0"/>
              <a:t>Quản lý mã nguồn &amp; CI/CD: Git, GitHub, GitHub Actions</a:t>
            </a:r>
            <a:endParaRPr lang="vi-VN" sz="2800" dirty="0">
              <a:latin typeface="Roboto Condensed (Body)"/>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17</a:t>
            </a:fld>
            <a:endParaRPr lang="en-US"/>
          </a:p>
        </p:txBody>
      </p:sp>
    </p:spTree>
    <p:extLst>
      <p:ext uri="{BB962C8B-B14F-4D97-AF65-F5344CB8AC3E}">
        <p14:creationId xmlns:p14="http://schemas.microsoft.com/office/powerpoint/2010/main" val="169777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61912"/>
            <a:ext cx="8958296" cy="1107131"/>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4</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TRIỂN KHAI &amp; CÔNG NGHỆ SỬ DỤNG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8446" y="810228"/>
            <a:ext cx="12192000" cy="6047772"/>
          </a:xfrm>
        </p:spPr>
        <p:txBody>
          <a:bodyPr>
            <a:normAutofit/>
          </a:bodyPr>
          <a:lstStyle/>
          <a:p>
            <a:pPr marL="0" indent="0">
              <a:buNone/>
            </a:pPr>
            <a:r>
              <a:rPr lang="vi-VN" sz="3000" b="1" dirty="0">
                <a:latin typeface="+mj-lt"/>
                <a:cs typeface="Times New Roman" panose="02020603050405020304" pitchFamily="18" charset="0"/>
              </a:rPr>
              <a:t>4.2</a:t>
            </a:r>
            <a:r>
              <a:rPr lang="fr-FR" sz="3000" b="1" dirty="0">
                <a:latin typeface="+mj-lt"/>
                <a:cs typeface="Times New Roman" panose="02020603050405020304" pitchFamily="18" charset="0"/>
              </a:rPr>
              <a:t> CI/CD </a:t>
            </a:r>
            <a:r>
              <a:rPr lang="fr-FR" sz="3000" b="1" dirty="0" err="1">
                <a:latin typeface="+mj-lt"/>
                <a:cs typeface="Times New Roman" panose="02020603050405020304" pitchFamily="18" charset="0"/>
              </a:rPr>
              <a:t>và</a:t>
            </a:r>
            <a:r>
              <a:rPr lang="fr-FR" sz="3000" b="1" dirty="0">
                <a:latin typeface="+mj-lt"/>
                <a:cs typeface="Times New Roman" panose="02020603050405020304" pitchFamily="18" charset="0"/>
              </a:rPr>
              <a:t> Docker:</a:t>
            </a:r>
            <a:endParaRPr lang="en-US" sz="2300" b="1" dirty="0">
              <a:latin typeface="+mj-lt"/>
              <a:cs typeface="Times New Roman" panose="02020603050405020304" pitchFamily="18" charset="0"/>
            </a:endParaRPr>
          </a:p>
          <a:p>
            <a:pPr>
              <a:lnSpc>
                <a:spcPct val="150000"/>
              </a:lnSpc>
              <a:buFont typeface="Wingdings" panose="05000000000000000000" pitchFamily="2" charset="2"/>
              <a:buChar char="v"/>
            </a:pPr>
            <a:r>
              <a:rPr lang="vi-VN" sz="2500" dirty="0"/>
              <a:t>GitHub Actions: build &amp; test tự động</a:t>
            </a:r>
          </a:p>
          <a:p>
            <a:pPr>
              <a:lnSpc>
                <a:spcPct val="150000"/>
              </a:lnSpc>
              <a:buFont typeface="Wingdings" panose="05000000000000000000" pitchFamily="2" charset="2"/>
              <a:buChar char="v"/>
            </a:pPr>
            <a:r>
              <a:rPr lang="vi-VN" sz="2500" dirty="0"/>
              <a:t>Docker Compose: chạy 3 container (client/server/db)</a:t>
            </a:r>
          </a:p>
          <a:p>
            <a:pPr>
              <a:lnSpc>
                <a:spcPct val="150000"/>
              </a:lnSpc>
              <a:buFont typeface="Wingdings" panose="05000000000000000000" pitchFamily="2" charset="2"/>
              <a:buChar char="v"/>
            </a:pPr>
            <a:r>
              <a:rPr lang="vi-VN" sz="2500" dirty="0"/>
              <a:t>Triển khai local, sẵn sàng đưa lên cloud</a:t>
            </a: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18</a:t>
            </a:fld>
            <a:endParaRPr lang="en-US"/>
          </a:p>
        </p:txBody>
      </p:sp>
    </p:spTree>
    <p:extLst>
      <p:ext uri="{BB962C8B-B14F-4D97-AF65-F5344CB8AC3E}">
        <p14:creationId xmlns:p14="http://schemas.microsoft.com/office/powerpoint/2010/main" val="1794067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088" y="244474"/>
            <a:ext cx="8958296" cy="1049235"/>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5. </a:t>
            </a:r>
            <a:r>
              <a:rPr lang="en-US" sz="3500" b="1" dirty="0" err="1">
                <a:solidFill>
                  <a:schemeClr val="accent2"/>
                </a:solidFill>
                <a:latin typeface="Times New Roman" panose="02020603050405020304" pitchFamily="18" charset="0"/>
                <a:cs typeface="Times New Roman" panose="02020603050405020304" pitchFamily="18" charset="0"/>
              </a:rPr>
              <a:t>Quản</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lý</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dự</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án</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31088" y="1175330"/>
            <a:ext cx="8171727" cy="5052349"/>
          </a:xfrm>
        </p:spPr>
        <p:txBody>
          <a:bodyPr>
            <a:normAutofit/>
          </a:bodyPr>
          <a:lstStyle/>
          <a:p>
            <a:pPr marL="0" indent="0">
              <a:buNone/>
            </a:pPr>
            <a:r>
              <a:rPr lang="vi-VN" sz="3000" b="1" dirty="0">
                <a:latin typeface="+mj-lt"/>
                <a:cs typeface="Times New Roman" panose="02020603050405020304" pitchFamily="18" charset="0"/>
              </a:rPr>
              <a:t>5.</a:t>
            </a:r>
            <a:r>
              <a:rPr lang="fr-FR" sz="3000" b="1" dirty="0">
                <a:latin typeface="+mj-lt"/>
                <a:cs typeface="Times New Roman" panose="02020603050405020304" pitchFamily="18" charset="0"/>
              </a:rPr>
              <a:t>1</a:t>
            </a:r>
            <a:r>
              <a:rPr lang="vi-VN" sz="3000" b="1" dirty="0">
                <a:latin typeface="+mj-lt"/>
                <a:cs typeface="Times New Roman" panose="02020603050405020304" pitchFamily="18" charset="0"/>
              </a:rPr>
              <a:t> </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Mô</a:t>
            </a:r>
            <a:r>
              <a:rPr lang="fr-FR" sz="3000" b="1" dirty="0">
                <a:latin typeface="+mj-lt"/>
                <a:cs typeface="Times New Roman" panose="02020603050405020304" pitchFamily="18" charset="0"/>
              </a:rPr>
              <a:t> hình </a:t>
            </a:r>
            <a:r>
              <a:rPr lang="fr-FR" sz="3000" b="1" dirty="0" err="1">
                <a:latin typeface="+mj-lt"/>
                <a:cs typeface="Times New Roman" panose="02020603050405020304" pitchFamily="18" charset="0"/>
              </a:rPr>
              <a:t>phát</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triển</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phần</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mềm</a:t>
            </a:r>
            <a:r>
              <a:rPr lang="fr-FR" sz="3000" b="1" dirty="0">
                <a:latin typeface="+mj-lt"/>
                <a:cs typeface="Times New Roman" panose="02020603050405020304" pitchFamily="18" charset="0"/>
              </a:rPr>
              <a:t>: Agile</a:t>
            </a:r>
            <a:endParaRPr lang="en-US" sz="3000" b="1" dirty="0">
              <a:latin typeface="+mj-lt"/>
              <a:cs typeface="Times New Roman" panose="02020603050405020304" pitchFamily="18" charset="0"/>
            </a:endParaRPr>
          </a:p>
          <a:p>
            <a:pPr lvl="1">
              <a:lnSpc>
                <a:spcPct val="150000"/>
              </a:lnSpc>
              <a:buFont typeface="Wingdings" panose="05000000000000000000" pitchFamily="2" charset="2"/>
              <a:buChar char="v"/>
            </a:pPr>
            <a:r>
              <a:rPr lang="vi-VN" sz="3000" dirty="0"/>
              <a:t>Agile/Scrum: linh hoạt, phù hợp nhóm nhỏ</a:t>
            </a:r>
          </a:p>
          <a:p>
            <a:pPr lvl="1">
              <a:lnSpc>
                <a:spcPct val="150000"/>
              </a:lnSpc>
              <a:buFont typeface="Wingdings" panose="05000000000000000000" pitchFamily="2" charset="2"/>
              <a:buChar char="v"/>
            </a:pPr>
            <a:r>
              <a:rPr lang="vi-VN" sz="3000" dirty="0"/>
              <a:t>Chia sprint theo giai đoạn phát triển</a:t>
            </a: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19</a:t>
            </a:fld>
            <a:endParaRPr lang="en-US"/>
          </a:p>
        </p:txBody>
      </p:sp>
    </p:spTree>
    <p:extLst>
      <p:ext uri="{BB962C8B-B14F-4D97-AF65-F5344CB8AC3E}">
        <p14:creationId xmlns:p14="http://schemas.microsoft.com/office/powerpoint/2010/main" val="798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48" y="0"/>
            <a:ext cx="6571343" cy="1049235"/>
          </a:xfrm>
        </p:spPr>
        <p:txBody>
          <a:bodyPr>
            <a:normAutofit/>
          </a:bodyPr>
          <a:lstStyle/>
          <a:p>
            <a:r>
              <a:rPr lang="en-US" sz="3100" b="1" dirty="0">
                <a:solidFill>
                  <a:schemeClr val="accent2"/>
                </a:solidFill>
                <a:latin typeface="Roboto Condensed Bold" panose="020B0604020202020204"/>
                <a:ea typeface="Roboto" panose="02000000000000000000" pitchFamily="2" charset="0"/>
                <a:cs typeface="Times New Roman" panose="02020603050405020304" pitchFamily="18" charset="0"/>
              </a:rPr>
              <a:t>1. TỔNG QUAN</a:t>
            </a:r>
          </a:p>
        </p:txBody>
      </p:sp>
      <p:sp>
        <p:nvSpPr>
          <p:cNvPr id="3" name="Content Placeholder 2"/>
          <p:cNvSpPr>
            <a:spLocks noGrp="1"/>
          </p:cNvSpPr>
          <p:nvPr>
            <p:ph idx="1"/>
          </p:nvPr>
        </p:nvSpPr>
        <p:spPr>
          <a:xfrm>
            <a:off x="1036004" y="712270"/>
            <a:ext cx="8752887" cy="4158113"/>
          </a:xfrm>
        </p:spPr>
        <p:txBody>
          <a:bodyPr>
            <a:noAutofit/>
          </a:bodyPr>
          <a:lstStyle/>
          <a:p>
            <a:pPr marL="0" indent="0">
              <a:lnSpc>
                <a:spcPct val="160000"/>
              </a:lnSpc>
              <a:buNone/>
            </a:pPr>
            <a:r>
              <a:rPr lang="en-US" sz="2500" b="1" dirty="0">
                <a:latin typeface="Roboto Condensed Bold" panose="020B0604020202020204"/>
                <a:ea typeface="Roboto Condensed Bold" panose="020B0604020202020204" charset="0"/>
                <a:cs typeface="Times New Roman" panose="02020603050405020304" pitchFamily="18" charset="0"/>
              </a:rPr>
              <a:t>1.1 Lý do </a:t>
            </a:r>
            <a:r>
              <a:rPr lang="en-US" sz="2500" b="1" dirty="0" err="1">
                <a:latin typeface="Roboto Condensed Bold" panose="020B0604020202020204"/>
                <a:ea typeface="Roboto Condensed Bold" panose="020B0604020202020204" charset="0"/>
                <a:cs typeface="Times New Roman" panose="02020603050405020304" pitchFamily="18" charset="0"/>
              </a:rPr>
              <a:t>chọn</a:t>
            </a:r>
            <a:r>
              <a:rPr lang="en-US" sz="2500" b="1" dirty="0">
                <a:latin typeface="Roboto Condensed Bold" panose="020B0604020202020204"/>
                <a:ea typeface="Roboto Condensed Bold" panose="020B0604020202020204" charset="0"/>
                <a:cs typeface="Times New Roman" panose="02020603050405020304" pitchFamily="18" charset="0"/>
              </a:rPr>
              <a:t> </a:t>
            </a:r>
            <a:r>
              <a:rPr lang="en-US" sz="2500" b="1" dirty="0" err="1">
                <a:latin typeface="Roboto Condensed Bold" panose="020B0604020202020204"/>
                <a:ea typeface="Roboto Condensed Bold" panose="020B0604020202020204" charset="0"/>
                <a:cs typeface="Times New Roman" panose="02020603050405020304" pitchFamily="18" charset="0"/>
              </a:rPr>
              <a:t>đề</a:t>
            </a:r>
            <a:r>
              <a:rPr lang="en-US" sz="2500" b="1" dirty="0">
                <a:latin typeface="Roboto Condensed Bold" panose="020B0604020202020204"/>
                <a:ea typeface="Roboto Condensed Bold" panose="020B0604020202020204" charset="0"/>
                <a:cs typeface="Times New Roman" panose="02020603050405020304" pitchFamily="18" charset="0"/>
              </a:rPr>
              <a:t> </a:t>
            </a:r>
            <a:r>
              <a:rPr lang="en-US" sz="2500" b="1" dirty="0" err="1">
                <a:latin typeface="Roboto Condensed Bold" panose="020B0604020202020204"/>
                <a:ea typeface="Roboto Condensed Bold" panose="020B0604020202020204" charset="0"/>
                <a:cs typeface="Times New Roman" panose="02020603050405020304" pitchFamily="18" charset="0"/>
              </a:rPr>
              <a:t>tài</a:t>
            </a:r>
            <a:endParaRPr lang="en-US" sz="2500" dirty="0">
              <a:latin typeface="Roboto Condensed Bold" panose="020B0604020202020204"/>
              <a:ea typeface="Roboto Condensed Bold" panose="020B0604020202020204" charset="0"/>
              <a:cs typeface="Times New Roman" panose="02020603050405020304" pitchFamily="18" charset="0"/>
            </a:endParaRPr>
          </a:p>
          <a:p>
            <a:pPr>
              <a:lnSpc>
                <a:spcPct val="150000"/>
              </a:lnSpc>
              <a:buFont typeface="Wingdings" panose="05000000000000000000" pitchFamily="2" charset="2"/>
              <a:buChar char="v"/>
            </a:pPr>
            <a:r>
              <a:rPr lang="vi-VN" sz="2500" dirty="0">
                <a:latin typeface="Roboto Condensed "/>
                <a:ea typeface="Roboto Condensed Bold" panose="020B0604020202020204" charset="0"/>
                <a:cs typeface="Times New Roman" panose="02020603050405020304" pitchFamily="18" charset="0"/>
              </a:rPr>
              <a:t>Nhu cầu xem phim tại rạp tăng cao </a:t>
            </a:r>
          </a:p>
          <a:p>
            <a:pPr>
              <a:lnSpc>
                <a:spcPct val="150000"/>
              </a:lnSpc>
              <a:buFont typeface="Wingdings" panose="05000000000000000000" pitchFamily="2" charset="2"/>
              <a:buChar char="v"/>
            </a:pPr>
            <a:r>
              <a:rPr lang="vi-VN" sz="2500" dirty="0">
                <a:latin typeface="Roboto Condensed "/>
                <a:ea typeface="Roboto Condensed Bold" panose="020B0604020202020204" charset="0"/>
                <a:cs typeface="Times New Roman" panose="02020603050405020304" pitchFamily="18" charset="0"/>
              </a:rPr>
              <a:t>Mua vé truyền thống gây bất tiện:</a:t>
            </a:r>
          </a:p>
          <a:p>
            <a:pPr lvl="1">
              <a:lnSpc>
                <a:spcPct val="150000"/>
              </a:lnSpc>
              <a:buFont typeface="Arial" panose="020B0604020202020204" pitchFamily="34" charset="0"/>
              <a:buChar char="•"/>
            </a:pPr>
            <a:r>
              <a:rPr lang="vi-VN" sz="2500" dirty="0">
                <a:latin typeface="Roboto Condensed "/>
                <a:ea typeface="Roboto Condensed Bold" panose="020B0604020202020204" charset="0"/>
                <a:cs typeface="Times New Roman" panose="02020603050405020304" pitchFamily="18" charset="0"/>
              </a:rPr>
              <a:t> Xếp hàng lâu</a:t>
            </a:r>
          </a:p>
          <a:p>
            <a:pPr lvl="1">
              <a:lnSpc>
                <a:spcPct val="150000"/>
              </a:lnSpc>
              <a:buFont typeface="Arial" panose="020B0604020202020204" pitchFamily="34" charset="0"/>
              <a:buChar char="•"/>
            </a:pPr>
            <a:r>
              <a:rPr lang="vi-VN" sz="2500" dirty="0">
                <a:latin typeface="Roboto Condensed "/>
                <a:ea typeface="Roboto Condensed Bold" panose="020B0604020202020204" charset="0"/>
                <a:cs typeface="Times New Roman" panose="02020603050405020304" pitchFamily="18" charset="0"/>
              </a:rPr>
              <a:t>Khó chọn ghế</a:t>
            </a:r>
          </a:p>
          <a:p>
            <a:pPr lvl="1">
              <a:lnSpc>
                <a:spcPct val="150000"/>
              </a:lnSpc>
              <a:buFont typeface="Arial" panose="020B0604020202020204" pitchFamily="34" charset="0"/>
              <a:buChar char="•"/>
            </a:pPr>
            <a:r>
              <a:rPr lang="vi-VN" sz="2500" dirty="0">
                <a:latin typeface="Roboto Condensed "/>
                <a:ea typeface="Roboto Condensed Bold" panose="020B0604020202020204" charset="0"/>
                <a:cs typeface="Times New Roman" panose="02020603050405020304" pitchFamily="18" charset="0"/>
              </a:rPr>
              <a:t>Dễ quá tải tại quầy vé</a:t>
            </a:r>
          </a:p>
          <a:p>
            <a:pPr>
              <a:lnSpc>
                <a:spcPct val="150000"/>
              </a:lnSpc>
              <a:buFont typeface="Wingdings" panose="05000000000000000000" pitchFamily="2" charset="2"/>
              <a:buChar char="v"/>
            </a:pPr>
            <a:r>
              <a:rPr lang="vi-VN" sz="2500" dirty="0">
                <a:latin typeface="Roboto Condensed "/>
                <a:ea typeface="Roboto Condensed Bold" panose="020B0604020202020204" charset="0"/>
                <a:cs typeface="Times New Roman" panose="02020603050405020304" pitchFamily="18" charset="0"/>
              </a:rPr>
              <a:t>Người dùng ưa chuộng trải nghiệm số </a:t>
            </a:r>
          </a:p>
          <a:p>
            <a:pPr>
              <a:lnSpc>
                <a:spcPct val="150000"/>
              </a:lnSpc>
              <a:buFont typeface="Wingdings" panose="05000000000000000000" pitchFamily="2" charset="2"/>
              <a:buChar char="Ø"/>
            </a:pPr>
            <a:r>
              <a:rPr lang="vi-VN" sz="2500" dirty="0">
                <a:latin typeface="Roboto Condensed "/>
                <a:ea typeface="Roboto Condensed Bold" panose="020B0604020202020204" charset="0"/>
                <a:cs typeface="Times New Roman" panose="02020603050405020304" pitchFamily="18" charset="0"/>
              </a:rPr>
              <a:t>Cần giải pháp đặt vé nhanh, tiện, hiện đại </a:t>
            </a:r>
            <a:endParaRPr sz="2500" dirty="0">
              <a:latin typeface="Roboto Condensed "/>
              <a:ea typeface="Roboto Condensed Bold" panose="020B060402020202020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921" y="156624"/>
            <a:ext cx="8958296" cy="1049235"/>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5. </a:t>
            </a:r>
            <a:r>
              <a:rPr lang="en-US" sz="3500" b="1" dirty="0" err="1">
                <a:solidFill>
                  <a:schemeClr val="accent2"/>
                </a:solidFill>
                <a:cs typeface="Times New Roman" panose="02020603050405020304" pitchFamily="18" charset="0"/>
              </a:rPr>
              <a:t>Quản</a:t>
            </a:r>
            <a:r>
              <a:rPr lang="en-US" sz="3500" b="1" dirty="0">
                <a:solidFill>
                  <a:schemeClr val="accent2"/>
                </a:solidFill>
                <a:cs typeface="Times New Roman" panose="02020603050405020304" pitchFamily="18" charset="0"/>
              </a:rPr>
              <a:t> </a:t>
            </a:r>
            <a:r>
              <a:rPr lang="en-US" sz="3500" b="1" dirty="0" err="1">
                <a:solidFill>
                  <a:schemeClr val="accent2"/>
                </a:solidFill>
                <a:cs typeface="Times New Roman" panose="02020603050405020304" pitchFamily="18" charset="0"/>
              </a:rPr>
              <a:t>lý</a:t>
            </a:r>
            <a:r>
              <a:rPr lang="en-US" sz="3500" b="1" dirty="0">
                <a:solidFill>
                  <a:schemeClr val="accent2"/>
                </a:solidFill>
                <a:cs typeface="Times New Roman" panose="02020603050405020304" pitchFamily="18" charset="0"/>
              </a:rPr>
              <a:t> </a:t>
            </a:r>
            <a:r>
              <a:rPr lang="en-US" sz="3500" b="1" dirty="0" err="1">
                <a:solidFill>
                  <a:schemeClr val="accent2"/>
                </a:solidFill>
                <a:cs typeface="Times New Roman" panose="02020603050405020304" pitchFamily="18" charset="0"/>
              </a:rPr>
              <a:t>dự</a:t>
            </a:r>
            <a:r>
              <a:rPr lang="en-US" sz="3500" b="1" dirty="0">
                <a:solidFill>
                  <a:schemeClr val="accent2"/>
                </a:solidFill>
                <a:cs typeface="Times New Roman" panose="02020603050405020304" pitchFamily="18" charset="0"/>
              </a:rPr>
              <a:t> </a:t>
            </a:r>
            <a:r>
              <a:rPr lang="en-US" sz="3500" b="1" dirty="0" err="1">
                <a:solidFill>
                  <a:schemeClr val="accent2"/>
                </a:solidFill>
                <a:cs typeface="Times New Roman" panose="02020603050405020304" pitchFamily="18" charset="0"/>
              </a:rPr>
              <a:t>án</a:t>
            </a:r>
            <a:endParaRPr lang="vi-VN" sz="3500" b="1" dirty="0">
              <a:solidFill>
                <a:schemeClr val="accent2"/>
              </a:solidFill>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a:xfrm>
            <a:off x="172538" y="4006"/>
            <a:ext cx="570271" cy="365125"/>
          </a:xfrm>
        </p:spPr>
        <p:txBody>
          <a:bodyPr/>
          <a:lstStyle/>
          <a:p>
            <a:fld id="{C1FF6DA9-008F-8B48-92A6-B652298478BF}" type="slidenum">
              <a:rPr lang="en-US" smtClean="0"/>
              <a:t>20</a:t>
            </a:fld>
            <a:endParaRPr lang="en-US"/>
          </a:p>
        </p:txBody>
      </p:sp>
      <p:sp>
        <p:nvSpPr>
          <p:cNvPr id="13" name="Content Placeholder 2">
            <a:extLst>
              <a:ext uri="{FF2B5EF4-FFF2-40B4-BE49-F238E27FC236}">
                <a16:creationId xmlns:a16="http://schemas.microsoft.com/office/drawing/2014/main" id="{33ED3189-18C9-4764-919A-B36BDB6CD9BB}"/>
              </a:ext>
            </a:extLst>
          </p:cNvPr>
          <p:cNvSpPr txBox="1">
            <a:spLocks/>
          </p:cNvSpPr>
          <p:nvPr/>
        </p:nvSpPr>
        <p:spPr>
          <a:xfrm>
            <a:off x="-141509" y="6262884"/>
            <a:ext cx="6642484" cy="78867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vi-VN" sz="2000" dirty="0">
              <a:latin typeface="Roboto Condensed (Body)"/>
              <a:cs typeface="Times New Roman" panose="02020603050405020304" pitchFamily="18" charset="0"/>
            </a:endParaRPr>
          </a:p>
        </p:txBody>
      </p:sp>
      <p:sp>
        <p:nvSpPr>
          <p:cNvPr id="7" name="TextBox 6">
            <a:extLst>
              <a:ext uri="{FF2B5EF4-FFF2-40B4-BE49-F238E27FC236}">
                <a16:creationId xmlns:a16="http://schemas.microsoft.com/office/drawing/2014/main" id="{9FCABBD1-017C-01D7-8E00-975404B97ECC}"/>
              </a:ext>
            </a:extLst>
          </p:cNvPr>
          <p:cNvSpPr txBox="1"/>
          <p:nvPr/>
        </p:nvSpPr>
        <p:spPr>
          <a:xfrm>
            <a:off x="325883" y="651295"/>
            <a:ext cx="6175092" cy="701859"/>
          </a:xfrm>
          <a:prstGeom prst="rect">
            <a:avLst/>
          </a:prstGeom>
          <a:noFill/>
        </p:spPr>
        <p:txBody>
          <a:bodyPr wrap="square">
            <a:spAutoFit/>
          </a:bodyPr>
          <a:lstStyle/>
          <a:p>
            <a:pPr marL="457200" lvl="1">
              <a:lnSpc>
                <a:spcPct val="150000"/>
              </a:lnSpc>
              <a:spcBef>
                <a:spcPts val="600"/>
              </a:spcBef>
              <a:spcAft>
                <a:spcPts val="600"/>
              </a:spcAft>
            </a:pPr>
            <a:r>
              <a:rPr lang="en-US" sz="3000" b="1" dirty="0">
                <a:solidFill>
                  <a:srgbClr val="000000"/>
                </a:solidFill>
                <a:effectLst/>
                <a:latin typeface="+mj-lt"/>
              </a:rPr>
              <a:t>5.2 </a:t>
            </a:r>
            <a:r>
              <a:rPr lang="en-US" sz="3000" b="1" dirty="0" err="1">
                <a:solidFill>
                  <a:srgbClr val="000000"/>
                </a:solidFill>
                <a:effectLst/>
                <a:latin typeface="+mj-lt"/>
              </a:rPr>
              <a:t>Các</a:t>
            </a:r>
            <a:r>
              <a:rPr lang="en-US" sz="3000" b="1" dirty="0">
                <a:solidFill>
                  <a:srgbClr val="000000"/>
                </a:solidFill>
                <a:effectLst/>
                <a:latin typeface="+mj-lt"/>
              </a:rPr>
              <a:t> Sprint </a:t>
            </a:r>
            <a:r>
              <a:rPr lang="en-US" sz="3000" b="1" dirty="0" err="1">
                <a:solidFill>
                  <a:srgbClr val="000000"/>
                </a:solidFill>
                <a:effectLst/>
                <a:latin typeface="+mj-lt"/>
              </a:rPr>
              <a:t>và</a:t>
            </a:r>
            <a:r>
              <a:rPr lang="en-US" sz="3000" b="1" dirty="0">
                <a:solidFill>
                  <a:srgbClr val="000000"/>
                </a:solidFill>
                <a:effectLst/>
                <a:latin typeface="+mj-lt"/>
              </a:rPr>
              <a:t> Sprint Backlog</a:t>
            </a:r>
            <a:endParaRPr lang="vi-VN" sz="3000" b="1" dirty="0">
              <a:solidFill>
                <a:srgbClr val="000000"/>
              </a:solidFill>
              <a:effectLst/>
              <a:latin typeface="+mj-lt"/>
            </a:endParaRPr>
          </a:p>
        </p:txBody>
      </p:sp>
      <p:pic>
        <p:nvPicPr>
          <p:cNvPr id="11" name="Picture 10">
            <a:extLst>
              <a:ext uri="{FF2B5EF4-FFF2-40B4-BE49-F238E27FC236}">
                <a16:creationId xmlns:a16="http://schemas.microsoft.com/office/drawing/2014/main" id="{26BE0F61-2489-F695-5BD5-EF52F8E79571}"/>
              </a:ext>
            </a:extLst>
          </p:cNvPr>
          <p:cNvPicPr>
            <a:picLocks noChangeAspect="1"/>
          </p:cNvPicPr>
          <p:nvPr/>
        </p:nvPicPr>
        <p:blipFill>
          <a:blip r:embed="rId3"/>
          <a:stretch>
            <a:fillRect/>
          </a:stretch>
        </p:blipFill>
        <p:spPr>
          <a:xfrm>
            <a:off x="646274" y="1463281"/>
            <a:ext cx="10801087" cy="2077079"/>
          </a:xfrm>
          <a:prstGeom prst="rect">
            <a:avLst/>
          </a:prstGeom>
          <a:ln w="3175">
            <a:solidFill>
              <a:schemeClr val="tx1"/>
            </a:solidFill>
          </a:ln>
        </p:spPr>
      </p:pic>
      <p:pic>
        <p:nvPicPr>
          <p:cNvPr id="15" name="Picture 14">
            <a:extLst>
              <a:ext uri="{FF2B5EF4-FFF2-40B4-BE49-F238E27FC236}">
                <a16:creationId xmlns:a16="http://schemas.microsoft.com/office/drawing/2014/main" id="{76D73AA0-2861-7BF8-16D0-375A62FC6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299789" y="3753625"/>
            <a:ext cx="5867360" cy="2903594"/>
          </a:xfrm>
          <a:prstGeom prst="rect">
            <a:avLst/>
          </a:prstGeom>
          <a:noFill/>
          <a:ln w="3175">
            <a:solidFill>
              <a:schemeClr val="tx1"/>
            </a:solidFill>
          </a:ln>
        </p:spPr>
      </p:pic>
      <p:pic>
        <p:nvPicPr>
          <p:cNvPr id="16" name="Picture 15">
            <a:extLst>
              <a:ext uri="{FF2B5EF4-FFF2-40B4-BE49-F238E27FC236}">
                <a16:creationId xmlns:a16="http://schemas.microsoft.com/office/drawing/2014/main" id="{1EA8B9B7-57BB-2168-5C06-2107CE2024A4}"/>
              </a:ext>
            </a:extLst>
          </p:cNvPr>
          <p:cNvPicPr>
            <a:picLocks noChangeAspect="1"/>
          </p:cNvPicPr>
          <p:nvPr/>
        </p:nvPicPr>
        <p:blipFill>
          <a:blip r:embed="rId5"/>
          <a:stretch>
            <a:fillRect/>
          </a:stretch>
        </p:blipFill>
        <p:spPr>
          <a:xfrm>
            <a:off x="646273" y="1454600"/>
            <a:ext cx="10801087" cy="2085760"/>
          </a:xfrm>
          <a:prstGeom prst="rect">
            <a:avLst/>
          </a:prstGeom>
          <a:ln w="3175">
            <a:solidFill>
              <a:schemeClr val="tx1"/>
            </a:solidFill>
          </a:ln>
        </p:spPr>
      </p:pic>
      <p:pic>
        <p:nvPicPr>
          <p:cNvPr id="17" name="Picture 16">
            <a:extLst>
              <a:ext uri="{FF2B5EF4-FFF2-40B4-BE49-F238E27FC236}">
                <a16:creationId xmlns:a16="http://schemas.microsoft.com/office/drawing/2014/main" id="{37FBD50D-DBAC-2676-0418-C8FE7DB3D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3299789" y="3753624"/>
            <a:ext cx="5867360" cy="2903593"/>
          </a:xfrm>
          <a:prstGeom prst="rect">
            <a:avLst/>
          </a:prstGeom>
          <a:noFill/>
          <a:ln w="3175">
            <a:solidFill>
              <a:schemeClr val="tx1"/>
            </a:solidFill>
          </a:ln>
        </p:spPr>
      </p:pic>
      <p:pic>
        <p:nvPicPr>
          <p:cNvPr id="27" name="Picture 26">
            <a:extLst>
              <a:ext uri="{FF2B5EF4-FFF2-40B4-BE49-F238E27FC236}">
                <a16:creationId xmlns:a16="http://schemas.microsoft.com/office/drawing/2014/main" id="{67A8E888-E864-7AA0-2343-C3E1EBEA6D12}"/>
              </a:ext>
            </a:extLst>
          </p:cNvPr>
          <p:cNvPicPr>
            <a:picLocks noChangeAspect="1"/>
          </p:cNvPicPr>
          <p:nvPr/>
        </p:nvPicPr>
        <p:blipFill>
          <a:blip r:embed="rId7"/>
          <a:stretch>
            <a:fillRect/>
          </a:stretch>
        </p:blipFill>
        <p:spPr>
          <a:xfrm>
            <a:off x="646272" y="1454600"/>
            <a:ext cx="10801086" cy="2077079"/>
          </a:xfrm>
          <a:prstGeom prst="rect">
            <a:avLst/>
          </a:prstGeom>
          <a:ln w="3175">
            <a:solidFill>
              <a:schemeClr val="tx1"/>
            </a:solidFill>
          </a:ln>
        </p:spPr>
      </p:pic>
      <p:pic>
        <p:nvPicPr>
          <p:cNvPr id="28" name="Picture 27">
            <a:extLst>
              <a:ext uri="{FF2B5EF4-FFF2-40B4-BE49-F238E27FC236}">
                <a16:creationId xmlns:a16="http://schemas.microsoft.com/office/drawing/2014/main" id="{C70A31C0-3E87-5888-473E-0A9E85A28F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3299789" y="3725518"/>
            <a:ext cx="5867360" cy="2903593"/>
          </a:xfrm>
          <a:prstGeom prst="rect">
            <a:avLst/>
          </a:prstGeom>
          <a:noFill/>
          <a:ln w="3175">
            <a:solidFill>
              <a:schemeClr val="tx1"/>
            </a:solidFill>
          </a:ln>
        </p:spPr>
      </p:pic>
      <p:pic>
        <p:nvPicPr>
          <p:cNvPr id="29" name="Picture 28">
            <a:extLst>
              <a:ext uri="{FF2B5EF4-FFF2-40B4-BE49-F238E27FC236}">
                <a16:creationId xmlns:a16="http://schemas.microsoft.com/office/drawing/2014/main" id="{99833892-84CA-5341-FBB3-BAD19513780D}"/>
              </a:ext>
            </a:extLst>
          </p:cNvPr>
          <p:cNvPicPr>
            <a:picLocks noChangeAspect="1"/>
          </p:cNvPicPr>
          <p:nvPr/>
        </p:nvPicPr>
        <p:blipFill>
          <a:blip r:embed="rId9"/>
          <a:stretch>
            <a:fillRect/>
          </a:stretch>
        </p:blipFill>
        <p:spPr>
          <a:xfrm>
            <a:off x="646274" y="1436703"/>
            <a:ext cx="10801084" cy="2085759"/>
          </a:xfrm>
          <a:prstGeom prst="rect">
            <a:avLst/>
          </a:prstGeom>
          <a:ln w="3175">
            <a:solidFill>
              <a:schemeClr val="tx1"/>
            </a:solidFill>
          </a:ln>
        </p:spPr>
      </p:pic>
      <p:pic>
        <p:nvPicPr>
          <p:cNvPr id="30" name="Picture 29">
            <a:extLst>
              <a:ext uri="{FF2B5EF4-FFF2-40B4-BE49-F238E27FC236}">
                <a16:creationId xmlns:a16="http://schemas.microsoft.com/office/drawing/2014/main" id="{2B073755-28BF-34F1-2101-51674F99E6E6}"/>
              </a:ext>
            </a:extLst>
          </p:cNvPr>
          <p:cNvPicPr>
            <a:picLocks noChangeAspect="1"/>
          </p:cNvPicPr>
          <p:nvPr/>
        </p:nvPicPr>
        <p:blipFill>
          <a:blip r:embed="rId10"/>
          <a:stretch>
            <a:fillRect/>
          </a:stretch>
        </p:blipFill>
        <p:spPr>
          <a:xfrm>
            <a:off x="3299788" y="3715118"/>
            <a:ext cx="5867359" cy="2942099"/>
          </a:xfrm>
          <a:prstGeom prst="rect">
            <a:avLst/>
          </a:prstGeom>
          <a:ln w="3175">
            <a:solidFill>
              <a:schemeClr val="tx1"/>
            </a:solidFill>
          </a:ln>
        </p:spPr>
      </p:pic>
      <p:pic>
        <p:nvPicPr>
          <p:cNvPr id="31" name="Picture 30">
            <a:extLst>
              <a:ext uri="{FF2B5EF4-FFF2-40B4-BE49-F238E27FC236}">
                <a16:creationId xmlns:a16="http://schemas.microsoft.com/office/drawing/2014/main" id="{D0209D2D-49F5-2949-4155-32B65C34541A}"/>
              </a:ext>
            </a:extLst>
          </p:cNvPr>
          <p:cNvPicPr>
            <a:picLocks noChangeAspect="1"/>
          </p:cNvPicPr>
          <p:nvPr/>
        </p:nvPicPr>
        <p:blipFill>
          <a:blip r:embed="rId11"/>
          <a:stretch>
            <a:fillRect/>
          </a:stretch>
        </p:blipFill>
        <p:spPr>
          <a:xfrm>
            <a:off x="653428" y="1463280"/>
            <a:ext cx="10793929" cy="2059181"/>
          </a:xfrm>
          <a:prstGeom prst="rect">
            <a:avLst/>
          </a:prstGeom>
          <a:ln w="3175">
            <a:solidFill>
              <a:schemeClr val="tx1"/>
            </a:solidFill>
          </a:ln>
        </p:spPr>
      </p:pic>
      <p:pic>
        <p:nvPicPr>
          <p:cNvPr id="32" name="Picture 31">
            <a:extLst>
              <a:ext uri="{FF2B5EF4-FFF2-40B4-BE49-F238E27FC236}">
                <a16:creationId xmlns:a16="http://schemas.microsoft.com/office/drawing/2014/main" id="{630DBF71-0AB6-464A-47B0-AEEEFA505BFE}"/>
              </a:ext>
            </a:extLst>
          </p:cNvPr>
          <p:cNvPicPr>
            <a:picLocks noChangeAspect="1"/>
          </p:cNvPicPr>
          <p:nvPr/>
        </p:nvPicPr>
        <p:blipFill>
          <a:blip r:embed="rId12"/>
          <a:stretch>
            <a:fillRect/>
          </a:stretch>
        </p:blipFill>
        <p:spPr>
          <a:xfrm>
            <a:off x="3299789" y="3715115"/>
            <a:ext cx="5867360" cy="2913995"/>
          </a:xfrm>
          <a:prstGeom prst="rect">
            <a:avLst/>
          </a:prstGeom>
          <a:ln w="3175">
            <a:solidFill>
              <a:schemeClr val="tx1"/>
            </a:solidFill>
          </a:ln>
        </p:spPr>
      </p:pic>
      <p:pic>
        <p:nvPicPr>
          <p:cNvPr id="33" name="Picture 32">
            <a:extLst>
              <a:ext uri="{FF2B5EF4-FFF2-40B4-BE49-F238E27FC236}">
                <a16:creationId xmlns:a16="http://schemas.microsoft.com/office/drawing/2014/main" id="{2A2A4A05-6171-5CB5-AEC6-7EF2D8FA2D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6270" y="1432016"/>
            <a:ext cx="10808241" cy="2059181"/>
          </a:xfrm>
          <a:prstGeom prst="rect">
            <a:avLst/>
          </a:prstGeom>
          <a:ln w="3175">
            <a:solidFill>
              <a:schemeClr val="tx1"/>
            </a:solidFill>
          </a:ln>
        </p:spPr>
      </p:pic>
      <p:pic>
        <p:nvPicPr>
          <p:cNvPr id="34" name="Picture 33">
            <a:extLst>
              <a:ext uri="{FF2B5EF4-FFF2-40B4-BE49-F238E27FC236}">
                <a16:creationId xmlns:a16="http://schemas.microsoft.com/office/drawing/2014/main" id="{8532448D-BE81-F2C8-835C-246349C72D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9789" y="3711683"/>
            <a:ext cx="5867358" cy="2945535"/>
          </a:xfrm>
          <a:prstGeom prst="rect">
            <a:avLst/>
          </a:prstGeom>
          <a:ln w="3175">
            <a:solidFill>
              <a:schemeClr val="tx1"/>
            </a:solidFill>
          </a:ln>
        </p:spPr>
      </p:pic>
    </p:spTree>
    <p:extLst>
      <p:ext uri="{BB962C8B-B14F-4D97-AF65-F5344CB8AC3E}">
        <p14:creationId xmlns:p14="http://schemas.microsoft.com/office/powerpoint/2010/main" val="185234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
                                        <p:tgtEl>
                                          <p:spTgt spid="11"/>
                                        </p:tgtEl>
                                      </p:cBhvr>
                                    </p:animEffect>
                                    <p:set>
                                      <p:cBhvr>
                                        <p:cTn id="7" dur="1" fill="hold">
                                          <p:stCondLst>
                                            <p:cond delay="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15"/>
                                        </p:tgtEl>
                                      </p:cBhvr>
                                    </p:animEffect>
                                    <p:set>
                                      <p:cBhvr>
                                        <p:cTn id="10" dur="1" fill="hold">
                                          <p:stCondLst>
                                            <p:cond delay="9"/>
                                          </p:stCondLst>
                                        </p:cTn>
                                        <p:tgtEl>
                                          <p:spTgt spid="15"/>
                                        </p:tgtEl>
                                        <p:attrNameLst>
                                          <p:attrName>style.visibility</p:attrName>
                                        </p:attrNameLst>
                                      </p:cBhvr>
                                      <p:to>
                                        <p:strVal val="hidden"/>
                                      </p:to>
                                    </p:set>
                                  </p:childTnLst>
                                </p:cTn>
                              </p:par>
                            </p:childTnLst>
                          </p:cTn>
                        </p:par>
                        <p:par>
                          <p:cTn id="11" fill="hold">
                            <p:stCondLst>
                              <p:cond delay="1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par>
                          <p:cTn id="37" fill="hold">
                            <p:stCondLst>
                              <p:cond delay="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9"/>
                                        </p:tgtEl>
                                        <p:attrNameLst>
                                          <p:attrName>style.visibility</p:attrName>
                                        </p:attrNameLst>
                                      </p:cBhvr>
                                      <p:to>
                                        <p:strVal val="hidden"/>
                                      </p:to>
                                    </p:set>
                                  </p:childTnLst>
                                </p:cTn>
                              </p:par>
                            </p:childTnLst>
                          </p:cTn>
                        </p:par>
                        <p:par>
                          <p:cTn id="50" fill="hold">
                            <p:stCondLst>
                              <p:cond delay="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
                                        <p:tgtEl>
                                          <p:spTgt spid="32"/>
                                        </p:tgtEl>
                                      </p:cBhvr>
                                    </p:animEffect>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9"/>
                                          </p:stCondLst>
                                        </p:cTn>
                                        <p:tgtEl>
                                          <p:spTgt spid="3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43" y="513348"/>
            <a:ext cx="8958296" cy="1049235"/>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5. </a:t>
            </a:r>
            <a:r>
              <a:rPr lang="en-US" sz="3500" b="1" dirty="0" err="1">
                <a:solidFill>
                  <a:schemeClr val="accent2"/>
                </a:solidFill>
                <a:latin typeface="Times New Roman" panose="02020603050405020304" pitchFamily="18" charset="0"/>
                <a:cs typeface="Times New Roman" panose="02020603050405020304" pitchFamily="18" charset="0"/>
              </a:rPr>
              <a:t>Quản</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lý</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dự</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án</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2198" y="1432604"/>
            <a:ext cx="2709817" cy="5052349"/>
          </a:xfrm>
        </p:spPr>
        <p:txBody>
          <a:bodyPr>
            <a:normAutofit/>
          </a:bodyPr>
          <a:lstStyle/>
          <a:p>
            <a:pPr marL="0" indent="0">
              <a:buNone/>
            </a:pPr>
            <a:r>
              <a:rPr lang="vi-VN" sz="3000" b="1" dirty="0">
                <a:latin typeface="+mj-lt"/>
                <a:cs typeface="Times New Roman" panose="02020603050405020304" pitchFamily="18" charset="0"/>
              </a:rPr>
              <a:t>5.3 </a:t>
            </a:r>
            <a:r>
              <a:rPr lang="fr-FR" sz="3000" b="1" dirty="0">
                <a:latin typeface="+mj-lt"/>
                <a:cs typeface="Times New Roman" panose="02020603050405020304" pitchFamily="18" charset="0"/>
              </a:rPr>
              <a:t> </a:t>
            </a:r>
            <a:r>
              <a:rPr lang="vi-VN" sz="3200" b="1" dirty="0"/>
              <a:t>Phân công &amp; kế hoạch:</a:t>
            </a:r>
          </a:p>
          <a:p>
            <a:pPr marL="0" indent="0">
              <a:buNone/>
            </a:pPr>
            <a:r>
              <a:rPr lang="vi-VN" sz="3000" b="1" dirty="0">
                <a:latin typeface="+mj-lt"/>
                <a:cs typeface="Times New Roman" panose="02020603050405020304" pitchFamily="18" charset="0"/>
              </a:rPr>
              <a:t>Sprint 1, 2 và 3</a:t>
            </a:r>
            <a:endParaRPr lang="en-US" sz="3000" b="1" dirty="0">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21</a:t>
            </a:fld>
            <a:endParaRPr lang="en-US"/>
          </a:p>
        </p:txBody>
      </p:sp>
      <p:graphicFrame>
        <p:nvGraphicFramePr>
          <p:cNvPr id="6" name="Table 5">
            <a:extLst>
              <a:ext uri="{FF2B5EF4-FFF2-40B4-BE49-F238E27FC236}">
                <a16:creationId xmlns:a16="http://schemas.microsoft.com/office/drawing/2014/main" id="{9494F1E7-0B50-F7E1-78FF-5D14E2027445}"/>
              </a:ext>
            </a:extLst>
          </p:cNvPr>
          <p:cNvGraphicFramePr>
            <a:graphicFrameLocks noGrp="1"/>
          </p:cNvGraphicFramePr>
          <p:nvPr>
            <p:extLst>
              <p:ext uri="{D42A27DB-BD31-4B8C-83A1-F6EECF244321}">
                <p14:modId xmlns:p14="http://schemas.microsoft.com/office/powerpoint/2010/main" val="898863816"/>
              </p:ext>
            </p:extLst>
          </p:nvPr>
        </p:nvGraphicFramePr>
        <p:xfrm>
          <a:off x="3599727" y="85563"/>
          <a:ext cx="8337630" cy="6535154"/>
        </p:xfrm>
        <a:graphic>
          <a:graphicData uri="http://schemas.openxmlformats.org/drawingml/2006/table">
            <a:tbl>
              <a:tblPr>
                <a:tableStyleId>{073A0DAA-6AF3-43AB-8588-CEC1D06C72B9}</a:tableStyleId>
              </a:tblPr>
              <a:tblGrid>
                <a:gridCol w="706055">
                  <a:extLst>
                    <a:ext uri="{9D8B030D-6E8A-4147-A177-3AD203B41FA5}">
                      <a16:colId xmlns:a16="http://schemas.microsoft.com/office/drawing/2014/main" val="1903751956"/>
                    </a:ext>
                  </a:extLst>
                </a:gridCol>
                <a:gridCol w="2164466">
                  <a:extLst>
                    <a:ext uri="{9D8B030D-6E8A-4147-A177-3AD203B41FA5}">
                      <a16:colId xmlns:a16="http://schemas.microsoft.com/office/drawing/2014/main" val="118716502"/>
                    </a:ext>
                  </a:extLst>
                </a:gridCol>
                <a:gridCol w="1840375">
                  <a:extLst>
                    <a:ext uri="{9D8B030D-6E8A-4147-A177-3AD203B41FA5}">
                      <a16:colId xmlns:a16="http://schemas.microsoft.com/office/drawing/2014/main" val="3098112623"/>
                    </a:ext>
                  </a:extLst>
                </a:gridCol>
                <a:gridCol w="625033">
                  <a:extLst>
                    <a:ext uri="{9D8B030D-6E8A-4147-A177-3AD203B41FA5}">
                      <a16:colId xmlns:a16="http://schemas.microsoft.com/office/drawing/2014/main" val="3780013188"/>
                    </a:ext>
                  </a:extLst>
                </a:gridCol>
                <a:gridCol w="3001701">
                  <a:extLst>
                    <a:ext uri="{9D8B030D-6E8A-4147-A177-3AD203B41FA5}">
                      <a16:colId xmlns:a16="http://schemas.microsoft.com/office/drawing/2014/main" val="2086407009"/>
                    </a:ext>
                  </a:extLst>
                </a:gridCol>
              </a:tblGrid>
              <a:tr h="429520">
                <a:tc>
                  <a:txBody>
                    <a:bodyPr/>
                    <a:lstStyle/>
                    <a:p>
                      <a:pPr algn="ctr"/>
                      <a:r>
                        <a:rPr lang="vi-VN" sz="2000" b="1" dirty="0"/>
                        <a:t>Sprint</a:t>
                      </a:r>
                    </a:p>
                  </a:txBody>
                  <a:tcPr marL="35939" marR="35939" marT="17970" marB="17970" anchor="ctr"/>
                </a:tc>
                <a:tc>
                  <a:txBody>
                    <a:bodyPr/>
                    <a:lstStyle/>
                    <a:p>
                      <a:pPr algn="ctr"/>
                      <a:r>
                        <a:rPr lang="vi-VN" sz="2000" b="1" dirty="0"/>
                        <a:t>User Story</a:t>
                      </a:r>
                    </a:p>
                  </a:txBody>
                  <a:tcPr marL="35939" marR="35939" marT="17970" marB="17970" anchor="ctr"/>
                </a:tc>
                <a:tc>
                  <a:txBody>
                    <a:bodyPr/>
                    <a:lstStyle/>
                    <a:p>
                      <a:pPr algn="ctr"/>
                      <a:r>
                        <a:rPr lang="vi-VN" sz="2000" b="1" dirty="0"/>
                        <a:t>Người thực hiện</a:t>
                      </a:r>
                    </a:p>
                  </a:txBody>
                  <a:tcPr marL="35939" marR="35939" marT="17970" marB="17970" anchor="ctr"/>
                </a:tc>
                <a:tc>
                  <a:txBody>
                    <a:bodyPr/>
                    <a:lstStyle/>
                    <a:p>
                      <a:pPr algn="ctr"/>
                      <a:r>
                        <a:rPr lang="vi-VN" sz="2000" b="1" dirty="0"/>
                        <a:t>Point</a:t>
                      </a:r>
                    </a:p>
                  </a:txBody>
                  <a:tcPr marL="35939" marR="35939" marT="17970" marB="17970" anchor="ctr"/>
                </a:tc>
                <a:tc>
                  <a:txBody>
                    <a:bodyPr/>
                    <a:lstStyle/>
                    <a:p>
                      <a:pPr algn="ctr"/>
                      <a:r>
                        <a:rPr lang="vi-VN" sz="2000" b="1" dirty="0"/>
                        <a:t>Sprint Goal</a:t>
                      </a:r>
                    </a:p>
                  </a:txBody>
                  <a:tcPr marL="35939" marR="35939" marT="17970" marB="17970" anchor="ctr"/>
                </a:tc>
                <a:extLst>
                  <a:ext uri="{0D108BD9-81ED-4DB2-BD59-A6C34878D82A}">
                    <a16:rowId xmlns:a16="http://schemas.microsoft.com/office/drawing/2014/main" val="3332882108"/>
                  </a:ext>
                </a:extLst>
              </a:tr>
              <a:tr h="375000">
                <a:tc rowSpan="3">
                  <a:txBody>
                    <a:bodyPr/>
                    <a:lstStyle/>
                    <a:p>
                      <a:r>
                        <a:rPr lang="vi-VN" sz="2000" b="1" dirty="0"/>
                        <a:t>1</a:t>
                      </a:r>
                    </a:p>
                  </a:txBody>
                  <a:tcPr marL="35939" marR="35939" marT="17970" marB="17970" anchor="ctr"/>
                </a:tc>
                <a:tc>
                  <a:txBody>
                    <a:bodyPr/>
                    <a:lstStyle/>
                    <a:p>
                      <a:r>
                        <a:rPr lang="vi-VN" sz="2000" dirty="0"/>
                        <a:t>Thiết kế trang chủ</a:t>
                      </a:r>
                    </a:p>
                  </a:txBody>
                  <a:tcPr marL="35939" marR="35939" marT="17970" marB="17970" anchor="ctr"/>
                </a:tc>
                <a:tc>
                  <a:txBody>
                    <a:bodyPr/>
                    <a:lstStyle/>
                    <a:p>
                      <a:r>
                        <a:rPr lang="vi-VN" sz="2000" dirty="0"/>
                        <a:t>Lâm Thanh Đỉnh</a:t>
                      </a:r>
                    </a:p>
                  </a:txBody>
                  <a:tcPr marL="35939" marR="35939" marT="17970" marB="17970" anchor="ctr"/>
                </a:tc>
                <a:tc>
                  <a:txBody>
                    <a:bodyPr/>
                    <a:lstStyle/>
                    <a:p>
                      <a:r>
                        <a:rPr lang="vi-VN" sz="2000"/>
                        <a:t>3</a:t>
                      </a:r>
                    </a:p>
                  </a:txBody>
                  <a:tcPr marL="35939" marR="35939" marT="17970" marB="17970" anchor="ctr"/>
                </a:tc>
                <a:tc rowSpan="3">
                  <a:txBody>
                    <a:bodyPr/>
                    <a:lstStyle/>
                    <a:p>
                      <a:pPr>
                        <a:lnSpc>
                          <a:spcPct val="150000"/>
                        </a:lnSpc>
                      </a:pPr>
                      <a:r>
                        <a:rPr lang="vi-VN" sz="2000" dirty="0"/>
                        <a:t>Hoàn thiện giao diện cơ bản (trang chủ, đăng nhập/đăng ký) và xác thực tài khoản.</a:t>
                      </a:r>
                    </a:p>
                  </a:txBody>
                  <a:tcPr marL="35939" marR="35939" marT="17970" marB="17970" anchor="ctr"/>
                </a:tc>
                <a:extLst>
                  <a:ext uri="{0D108BD9-81ED-4DB2-BD59-A6C34878D82A}">
                    <a16:rowId xmlns:a16="http://schemas.microsoft.com/office/drawing/2014/main" val="4173366381"/>
                  </a:ext>
                </a:extLst>
              </a:tr>
              <a:tr h="547076">
                <a:tc vMerge="1">
                  <a:txBody>
                    <a:bodyPr/>
                    <a:lstStyle/>
                    <a:p>
                      <a:endParaRPr lang="vi-VN" sz="1500" dirty="0"/>
                    </a:p>
                  </a:txBody>
                  <a:tcPr marL="35939" marR="35939" marT="17970" marB="17970" anchor="ctr"/>
                </a:tc>
                <a:tc>
                  <a:txBody>
                    <a:bodyPr/>
                    <a:lstStyle/>
                    <a:p>
                      <a:r>
                        <a:rPr lang="vi-VN" sz="2000" dirty="0"/>
                        <a:t>Thiết kế đăng nhập</a:t>
                      </a:r>
                    </a:p>
                  </a:txBody>
                  <a:tcPr marL="35939" marR="35939" marT="17970" marB="17970" anchor="ctr"/>
                </a:tc>
                <a:tc>
                  <a:txBody>
                    <a:bodyPr/>
                    <a:lstStyle/>
                    <a:p>
                      <a:r>
                        <a:rPr lang="vi-VN" sz="2000"/>
                        <a:t>Nguyễn Hữu Anh</a:t>
                      </a:r>
                    </a:p>
                  </a:txBody>
                  <a:tcPr marL="35939" marR="35939" marT="17970" marB="17970" anchor="ctr"/>
                </a:tc>
                <a:tc>
                  <a:txBody>
                    <a:bodyPr/>
                    <a:lstStyle/>
                    <a:p>
                      <a:r>
                        <a:rPr lang="vi-VN" sz="2000"/>
                        <a:t>3</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3702328975"/>
                  </a:ext>
                </a:extLst>
              </a:tr>
              <a:tr h="638881">
                <a:tc vMerge="1">
                  <a:txBody>
                    <a:bodyPr/>
                    <a:lstStyle/>
                    <a:p>
                      <a:endParaRPr lang="vi-VN" sz="1500" dirty="0"/>
                    </a:p>
                  </a:txBody>
                  <a:tcPr marL="35939" marR="35939" marT="17970" marB="17970" anchor="ctr"/>
                </a:tc>
                <a:tc>
                  <a:txBody>
                    <a:bodyPr/>
                    <a:lstStyle/>
                    <a:p>
                      <a:r>
                        <a:rPr lang="vi-VN" sz="2000" dirty="0"/>
                        <a:t>Phát triển đăng nhập</a:t>
                      </a:r>
                    </a:p>
                  </a:txBody>
                  <a:tcPr marL="35939" marR="35939" marT="17970" marB="17970" anchor="ctr"/>
                </a:tc>
                <a:tc>
                  <a:txBody>
                    <a:bodyPr/>
                    <a:lstStyle/>
                    <a:p>
                      <a:r>
                        <a:rPr lang="vi-VN" sz="2000" dirty="0"/>
                        <a:t>Phạm Hữu Luân</a:t>
                      </a:r>
                    </a:p>
                  </a:txBody>
                  <a:tcPr marL="35939" marR="35939" marT="17970" marB="17970" anchor="ctr"/>
                </a:tc>
                <a:tc>
                  <a:txBody>
                    <a:bodyPr/>
                    <a:lstStyle/>
                    <a:p>
                      <a:r>
                        <a:rPr lang="vi-VN" sz="2000" dirty="0"/>
                        <a:t>5</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2045050397"/>
                  </a:ext>
                </a:extLst>
              </a:tr>
              <a:tr h="706877">
                <a:tc rowSpan="3">
                  <a:txBody>
                    <a:bodyPr/>
                    <a:lstStyle/>
                    <a:p>
                      <a:r>
                        <a:rPr lang="vi-VN" sz="2000" b="1" dirty="0"/>
                        <a:t>2</a:t>
                      </a:r>
                    </a:p>
                  </a:txBody>
                  <a:tcPr marL="35939" marR="35939" marT="17970" marB="17970" anchor="ctr"/>
                </a:tc>
                <a:tc>
                  <a:txBody>
                    <a:bodyPr/>
                    <a:lstStyle/>
                    <a:p>
                      <a:r>
                        <a:rPr lang="vi-VN" sz="2000" dirty="0"/>
                        <a:t>Đổi/đặt lại mật khẩu</a:t>
                      </a:r>
                    </a:p>
                  </a:txBody>
                  <a:tcPr marL="35939" marR="35939" marT="17970" marB="17970" anchor="ctr"/>
                </a:tc>
                <a:tc>
                  <a:txBody>
                    <a:bodyPr/>
                    <a:lstStyle/>
                    <a:p>
                      <a:r>
                        <a:rPr lang="vi-VN" sz="2000" dirty="0"/>
                        <a:t>Phạm Hữu Luân</a:t>
                      </a:r>
                    </a:p>
                  </a:txBody>
                  <a:tcPr marL="35939" marR="35939" marT="17970" marB="17970" anchor="ctr"/>
                </a:tc>
                <a:tc>
                  <a:txBody>
                    <a:bodyPr/>
                    <a:lstStyle/>
                    <a:p>
                      <a:r>
                        <a:rPr lang="vi-VN" sz="2000"/>
                        <a:t>5</a:t>
                      </a:r>
                    </a:p>
                  </a:txBody>
                  <a:tcPr marL="35939" marR="35939" marT="17970" marB="17970" anchor="ctr"/>
                </a:tc>
                <a:tc rowSpan="3">
                  <a:txBody>
                    <a:bodyPr/>
                    <a:lstStyle/>
                    <a:p>
                      <a:pPr>
                        <a:lnSpc>
                          <a:spcPct val="150000"/>
                        </a:lnSpc>
                      </a:pPr>
                      <a:r>
                        <a:rPr lang="vi-VN" sz="2000" dirty="0"/>
                        <a:t>Hoàn thiện quản lý tài khoản (đổi mật khẩu, chỉnh sửa thông tin cá nhân).</a:t>
                      </a:r>
                    </a:p>
                  </a:txBody>
                  <a:tcPr marL="35939" marR="35939" marT="17970" marB="17970" anchor="ctr"/>
                </a:tc>
                <a:extLst>
                  <a:ext uri="{0D108BD9-81ED-4DB2-BD59-A6C34878D82A}">
                    <a16:rowId xmlns:a16="http://schemas.microsoft.com/office/drawing/2014/main" val="2803149212"/>
                  </a:ext>
                </a:extLst>
              </a:tr>
              <a:tr h="547076">
                <a:tc vMerge="1">
                  <a:txBody>
                    <a:bodyPr/>
                    <a:lstStyle/>
                    <a:p>
                      <a:endParaRPr lang="vi-VN" sz="1500" dirty="0"/>
                    </a:p>
                  </a:txBody>
                  <a:tcPr marL="35939" marR="35939" marT="17970" marB="17970" anchor="ctr"/>
                </a:tc>
                <a:tc>
                  <a:txBody>
                    <a:bodyPr/>
                    <a:lstStyle/>
                    <a:p>
                      <a:r>
                        <a:rPr lang="vi-VN" sz="2000" dirty="0"/>
                        <a:t>Thiết kế thông tin</a:t>
                      </a:r>
                    </a:p>
                  </a:txBody>
                  <a:tcPr marL="35939" marR="35939" marT="17970" marB="17970" anchor="ctr"/>
                </a:tc>
                <a:tc>
                  <a:txBody>
                    <a:bodyPr/>
                    <a:lstStyle/>
                    <a:p>
                      <a:r>
                        <a:rPr lang="vi-VN" sz="2000" dirty="0"/>
                        <a:t>Lâm Thanh Đỉnh</a:t>
                      </a:r>
                    </a:p>
                  </a:txBody>
                  <a:tcPr marL="35939" marR="35939" marT="17970" marB="17970" anchor="ctr"/>
                </a:tc>
                <a:tc>
                  <a:txBody>
                    <a:bodyPr/>
                    <a:lstStyle/>
                    <a:p>
                      <a:r>
                        <a:rPr lang="vi-VN" sz="2000"/>
                        <a:t>3</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2695290732"/>
                  </a:ext>
                </a:extLst>
              </a:tr>
              <a:tr h="547076">
                <a:tc vMerge="1">
                  <a:txBody>
                    <a:bodyPr/>
                    <a:lstStyle/>
                    <a:p>
                      <a:endParaRPr lang="vi-VN" sz="1500" dirty="0"/>
                    </a:p>
                  </a:txBody>
                  <a:tcPr marL="35939" marR="35939" marT="17970" marB="17970" anchor="ctr"/>
                </a:tc>
                <a:tc>
                  <a:txBody>
                    <a:bodyPr/>
                    <a:lstStyle/>
                    <a:p>
                      <a:r>
                        <a:rPr lang="vi-VN" sz="2000" dirty="0"/>
                        <a:t>Cập nhật thông tin</a:t>
                      </a:r>
                    </a:p>
                  </a:txBody>
                  <a:tcPr marL="35939" marR="35939" marT="17970" marB="17970" anchor="ctr"/>
                </a:tc>
                <a:tc>
                  <a:txBody>
                    <a:bodyPr/>
                    <a:lstStyle/>
                    <a:p>
                      <a:r>
                        <a:rPr lang="vi-VN" sz="2000" dirty="0"/>
                        <a:t>Nguyễn Hữu Anh</a:t>
                      </a:r>
                    </a:p>
                  </a:txBody>
                  <a:tcPr marL="35939" marR="35939" marT="17970" marB="17970" anchor="ctr"/>
                </a:tc>
                <a:tc>
                  <a:txBody>
                    <a:bodyPr/>
                    <a:lstStyle/>
                    <a:p>
                      <a:r>
                        <a:rPr lang="vi-VN" sz="2000" dirty="0"/>
                        <a:t>3</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3735809823"/>
                  </a:ext>
                </a:extLst>
              </a:tr>
              <a:tr h="555344">
                <a:tc rowSpan="5">
                  <a:txBody>
                    <a:bodyPr/>
                    <a:lstStyle/>
                    <a:p>
                      <a:r>
                        <a:rPr lang="vi-VN" sz="2000" b="1" dirty="0"/>
                        <a:t>3</a:t>
                      </a:r>
                    </a:p>
                  </a:txBody>
                  <a:tcPr marL="35939" marR="35939" marT="17970" marB="17970" anchor="ctr"/>
                </a:tc>
                <a:tc>
                  <a:txBody>
                    <a:bodyPr/>
                    <a:lstStyle/>
                    <a:p>
                      <a:r>
                        <a:rPr lang="vi-VN" sz="2000" dirty="0"/>
                        <a:t>Thiết kế danh sách</a:t>
                      </a:r>
                    </a:p>
                  </a:txBody>
                  <a:tcPr marL="35939" marR="35939" marT="17970" marB="17970" anchor="ctr"/>
                </a:tc>
                <a:tc>
                  <a:txBody>
                    <a:bodyPr/>
                    <a:lstStyle/>
                    <a:p>
                      <a:r>
                        <a:rPr lang="vi-VN" sz="2000" dirty="0"/>
                        <a:t>Lâm Thanh Đỉnh</a:t>
                      </a:r>
                    </a:p>
                  </a:txBody>
                  <a:tcPr marL="35939" marR="35939" marT="17970" marB="17970" anchor="ctr"/>
                </a:tc>
                <a:tc>
                  <a:txBody>
                    <a:bodyPr/>
                    <a:lstStyle/>
                    <a:p>
                      <a:r>
                        <a:rPr lang="vi-VN" sz="2000" dirty="0"/>
                        <a:t>4</a:t>
                      </a:r>
                    </a:p>
                  </a:txBody>
                  <a:tcPr marL="35939" marR="35939" marT="17970" marB="17970" anchor="ctr"/>
                </a:tc>
                <a:tc rowSpan="5">
                  <a:txBody>
                    <a:bodyPr/>
                    <a:lstStyle/>
                    <a:p>
                      <a:pPr>
                        <a:lnSpc>
                          <a:spcPct val="150000"/>
                        </a:lnSpc>
                      </a:pPr>
                      <a:r>
                        <a:rPr lang="vi-VN" sz="2000" dirty="0"/>
                        <a:t>Hoàn thiện hiển thị danh sách và chi tiết phim, API quản lý phim.</a:t>
                      </a:r>
                    </a:p>
                  </a:txBody>
                  <a:tcPr marL="35939" marR="35939" marT="17970" marB="17970" anchor="ctr"/>
                </a:tc>
                <a:extLst>
                  <a:ext uri="{0D108BD9-81ED-4DB2-BD59-A6C34878D82A}">
                    <a16:rowId xmlns:a16="http://schemas.microsoft.com/office/drawing/2014/main" val="3866342394"/>
                  </a:ext>
                </a:extLst>
              </a:tr>
              <a:tr h="547076">
                <a:tc vMerge="1">
                  <a:txBody>
                    <a:bodyPr/>
                    <a:lstStyle/>
                    <a:p>
                      <a:endParaRPr lang="vi-VN" sz="1500" dirty="0"/>
                    </a:p>
                  </a:txBody>
                  <a:tcPr marL="35939" marR="35939" marT="17970" marB="17970" anchor="ctr"/>
                </a:tc>
                <a:tc>
                  <a:txBody>
                    <a:bodyPr/>
                    <a:lstStyle/>
                    <a:p>
                      <a:r>
                        <a:rPr lang="vi-VN" sz="2000" dirty="0"/>
                        <a:t>Viết API phim</a:t>
                      </a:r>
                    </a:p>
                  </a:txBody>
                  <a:tcPr marL="35939" marR="35939" marT="17970" marB="17970" anchor="ctr"/>
                </a:tc>
                <a:tc>
                  <a:txBody>
                    <a:bodyPr/>
                    <a:lstStyle/>
                    <a:p>
                      <a:r>
                        <a:rPr lang="vi-VN" sz="2000" dirty="0"/>
                        <a:t>Phạm Hữu Luân</a:t>
                      </a:r>
                    </a:p>
                  </a:txBody>
                  <a:tcPr marL="35939" marR="35939" marT="17970" marB="17970" anchor="ctr"/>
                </a:tc>
                <a:tc>
                  <a:txBody>
                    <a:bodyPr/>
                    <a:lstStyle/>
                    <a:p>
                      <a:r>
                        <a:rPr lang="vi-VN" sz="2000" dirty="0"/>
                        <a:t>5</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2097079635"/>
                  </a:ext>
                </a:extLst>
              </a:tr>
              <a:tr h="547076">
                <a:tc vMerge="1">
                  <a:txBody>
                    <a:bodyPr/>
                    <a:lstStyle/>
                    <a:p>
                      <a:endParaRPr lang="vi-VN" sz="1500" dirty="0"/>
                    </a:p>
                  </a:txBody>
                  <a:tcPr marL="35939" marR="35939" marT="17970" marB="17970" anchor="ctr"/>
                </a:tc>
                <a:tc>
                  <a:txBody>
                    <a:bodyPr/>
                    <a:lstStyle/>
                    <a:p>
                      <a:r>
                        <a:rPr lang="vi-VN" sz="2000" dirty="0"/>
                        <a:t>Hiển thị phim</a:t>
                      </a:r>
                    </a:p>
                  </a:txBody>
                  <a:tcPr marL="35939" marR="35939" marT="17970" marB="17970" anchor="ctr"/>
                </a:tc>
                <a:tc>
                  <a:txBody>
                    <a:bodyPr/>
                    <a:lstStyle/>
                    <a:p>
                      <a:r>
                        <a:rPr lang="vi-VN" sz="2000"/>
                        <a:t>Lâm Thanh Đỉnh</a:t>
                      </a:r>
                    </a:p>
                  </a:txBody>
                  <a:tcPr marL="35939" marR="35939" marT="17970" marB="17970" anchor="ctr"/>
                </a:tc>
                <a:tc>
                  <a:txBody>
                    <a:bodyPr/>
                    <a:lstStyle/>
                    <a:p>
                      <a:r>
                        <a:rPr lang="vi-VN" sz="2000" dirty="0"/>
                        <a:t>3</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1800210345"/>
                  </a:ext>
                </a:extLst>
              </a:tr>
              <a:tr h="547076">
                <a:tc vMerge="1">
                  <a:txBody>
                    <a:bodyPr/>
                    <a:lstStyle/>
                    <a:p>
                      <a:endParaRPr lang="vi-VN" sz="1500" dirty="0"/>
                    </a:p>
                  </a:txBody>
                  <a:tcPr marL="35939" marR="35939" marT="17970" marB="17970" anchor="ctr"/>
                </a:tc>
                <a:tc>
                  <a:txBody>
                    <a:bodyPr/>
                    <a:lstStyle/>
                    <a:p>
                      <a:r>
                        <a:rPr lang="vi-VN" sz="2000" dirty="0"/>
                        <a:t>Thiết kế chi tiết</a:t>
                      </a:r>
                    </a:p>
                  </a:txBody>
                  <a:tcPr marL="35939" marR="35939" marT="17970" marB="17970" anchor="ctr"/>
                </a:tc>
                <a:tc>
                  <a:txBody>
                    <a:bodyPr/>
                    <a:lstStyle/>
                    <a:p>
                      <a:r>
                        <a:rPr lang="vi-VN" sz="2000"/>
                        <a:t>Nguyễn Hữu Anh</a:t>
                      </a:r>
                    </a:p>
                  </a:txBody>
                  <a:tcPr marL="35939" marR="35939" marT="17970" marB="17970" anchor="ctr"/>
                </a:tc>
                <a:tc>
                  <a:txBody>
                    <a:bodyPr/>
                    <a:lstStyle/>
                    <a:p>
                      <a:r>
                        <a:rPr lang="vi-VN" sz="2000" dirty="0"/>
                        <a:t>4</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3820318352"/>
                  </a:ext>
                </a:extLst>
              </a:tr>
              <a:tr h="547076">
                <a:tc vMerge="1">
                  <a:txBody>
                    <a:bodyPr/>
                    <a:lstStyle/>
                    <a:p>
                      <a:endParaRPr lang="vi-VN" sz="1500" dirty="0"/>
                    </a:p>
                  </a:txBody>
                  <a:tcPr marL="35939" marR="35939" marT="17970" marB="17970" anchor="ctr"/>
                </a:tc>
                <a:tc>
                  <a:txBody>
                    <a:bodyPr/>
                    <a:lstStyle/>
                    <a:p>
                      <a:r>
                        <a:rPr lang="vi-VN" sz="2000" dirty="0"/>
                        <a:t>Hiển thị chi tiết</a:t>
                      </a:r>
                    </a:p>
                  </a:txBody>
                  <a:tcPr marL="35939" marR="35939" marT="17970" marB="17970" anchor="ctr"/>
                </a:tc>
                <a:tc>
                  <a:txBody>
                    <a:bodyPr/>
                    <a:lstStyle/>
                    <a:p>
                      <a:r>
                        <a:rPr lang="vi-VN" sz="2000"/>
                        <a:t>Nguyễn Hữu Anh</a:t>
                      </a:r>
                    </a:p>
                  </a:txBody>
                  <a:tcPr marL="35939" marR="35939" marT="17970" marB="17970" anchor="ctr"/>
                </a:tc>
                <a:tc>
                  <a:txBody>
                    <a:bodyPr/>
                    <a:lstStyle/>
                    <a:p>
                      <a:r>
                        <a:rPr lang="vi-VN" sz="2000" dirty="0"/>
                        <a:t>3</a:t>
                      </a:r>
                    </a:p>
                  </a:txBody>
                  <a:tcPr marL="35939" marR="35939" marT="17970" marB="17970" anchor="ctr"/>
                </a:tc>
                <a:tc vMerge="1">
                  <a:txBody>
                    <a:bodyPr/>
                    <a:lstStyle/>
                    <a:p>
                      <a:endParaRPr lang="vi-VN" sz="1500" dirty="0"/>
                    </a:p>
                  </a:txBody>
                  <a:tcPr marL="35939" marR="35939" marT="17970" marB="17970" anchor="ctr"/>
                </a:tc>
                <a:extLst>
                  <a:ext uri="{0D108BD9-81ED-4DB2-BD59-A6C34878D82A}">
                    <a16:rowId xmlns:a16="http://schemas.microsoft.com/office/drawing/2014/main" val="2571015601"/>
                  </a:ext>
                </a:extLst>
              </a:tr>
            </a:tbl>
          </a:graphicData>
        </a:graphic>
      </p:graphicFrame>
    </p:spTree>
    <p:extLst>
      <p:ext uri="{BB962C8B-B14F-4D97-AF65-F5344CB8AC3E}">
        <p14:creationId xmlns:p14="http://schemas.microsoft.com/office/powerpoint/2010/main" val="26544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43" y="513348"/>
            <a:ext cx="2546430" cy="1049235"/>
          </a:xfrm>
        </p:spPr>
        <p:txBody>
          <a:bodyPr>
            <a:normAutofit fontScale="90000"/>
          </a:bodyPr>
          <a:lstStyle/>
          <a:p>
            <a:r>
              <a:rPr lang="en-US" sz="3500" b="1" dirty="0">
                <a:solidFill>
                  <a:schemeClr val="accent2"/>
                </a:solidFill>
                <a:latin typeface="Times New Roman" panose="02020603050405020304" pitchFamily="18" charset="0"/>
                <a:cs typeface="Times New Roman" panose="02020603050405020304" pitchFamily="18" charset="0"/>
              </a:rPr>
              <a:t>5. </a:t>
            </a:r>
            <a:r>
              <a:rPr lang="en-US" sz="3500" b="1" dirty="0" err="1">
                <a:solidFill>
                  <a:schemeClr val="accent2"/>
                </a:solidFill>
                <a:latin typeface="Times New Roman" panose="02020603050405020304" pitchFamily="18" charset="0"/>
                <a:cs typeface="Times New Roman" panose="02020603050405020304" pitchFamily="18" charset="0"/>
              </a:rPr>
              <a:t>Quản</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lý</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dự</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án</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2949" y="1779845"/>
            <a:ext cx="2709817" cy="5052349"/>
          </a:xfrm>
        </p:spPr>
        <p:txBody>
          <a:bodyPr>
            <a:normAutofit/>
          </a:bodyPr>
          <a:lstStyle/>
          <a:p>
            <a:pPr marL="0" indent="0">
              <a:buNone/>
            </a:pPr>
            <a:r>
              <a:rPr lang="vi-VN" sz="3000" b="1" dirty="0">
                <a:latin typeface="+mj-lt"/>
                <a:cs typeface="Times New Roman" panose="02020603050405020304" pitchFamily="18" charset="0"/>
              </a:rPr>
              <a:t>5.3 </a:t>
            </a:r>
            <a:r>
              <a:rPr lang="fr-FR" sz="3000" b="1" dirty="0">
                <a:latin typeface="+mj-lt"/>
                <a:cs typeface="Times New Roman" panose="02020603050405020304" pitchFamily="18" charset="0"/>
              </a:rPr>
              <a:t> </a:t>
            </a:r>
            <a:r>
              <a:rPr lang="vi-VN" sz="3200" b="1" dirty="0"/>
              <a:t>Phân công &amp; kế hoạch:</a:t>
            </a:r>
          </a:p>
          <a:p>
            <a:pPr marL="0" indent="0">
              <a:buNone/>
            </a:pPr>
            <a:r>
              <a:rPr lang="vi-VN" sz="3000" b="1" dirty="0">
                <a:latin typeface="+mj-lt"/>
                <a:cs typeface="Times New Roman" panose="02020603050405020304" pitchFamily="18" charset="0"/>
              </a:rPr>
              <a:t>Sprint 4, 5 và 6</a:t>
            </a:r>
            <a:endParaRPr lang="en-US" sz="3000" b="1" dirty="0">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22</a:t>
            </a:fld>
            <a:endParaRPr lang="en-US"/>
          </a:p>
        </p:txBody>
      </p:sp>
      <p:graphicFrame>
        <p:nvGraphicFramePr>
          <p:cNvPr id="6" name="Table 5">
            <a:extLst>
              <a:ext uri="{FF2B5EF4-FFF2-40B4-BE49-F238E27FC236}">
                <a16:creationId xmlns:a16="http://schemas.microsoft.com/office/drawing/2014/main" id="{9494F1E7-0B50-F7E1-78FF-5D14E2027445}"/>
              </a:ext>
            </a:extLst>
          </p:cNvPr>
          <p:cNvGraphicFramePr>
            <a:graphicFrameLocks noGrp="1"/>
          </p:cNvGraphicFramePr>
          <p:nvPr>
            <p:extLst>
              <p:ext uri="{D42A27DB-BD31-4B8C-83A1-F6EECF244321}">
                <p14:modId xmlns:p14="http://schemas.microsoft.com/office/powerpoint/2010/main" val="487915487"/>
              </p:ext>
            </p:extLst>
          </p:nvPr>
        </p:nvGraphicFramePr>
        <p:xfrm>
          <a:off x="2882767" y="85563"/>
          <a:ext cx="9202170" cy="6617930"/>
        </p:xfrm>
        <a:graphic>
          <a:graphicData uri="http://schemas.openxmlformats.org/drawingml/2006/table">
            <a:tbl>
              <a:tblPr>
                <a:tableStyleId>{073A0DAA-6AF3-43AB-8588-CEC1D06C72B9}</a:tableStyleId>
              </a:tblPr>
              <a:tblGrid>
                <a:gridCol w="788100">
                  <a:extLst>
                    <a:ext uri="{9D8B030D-6E8A-4147-A177-3AD203B41FA5}">
                      <a16:colId xmlns:a16="http://schemas.microsoft.com/office/drawing/2014/main" val="1903751956"/>
                    </a:ext>
                  </a:extLst>
                </a:gridCol>
                <a:gridCol w="2681183">
                  <a:extLst>
                    <a:ext uri="{9D8B030D-6E8A-4147-A177-3AD203B41FA5}">
                      <a16:colId xmlns:a16="http://schemas.microsoft.com/office/drawing/2014/main" val="118716502"/>
                    </a:ext>
                  </a:extLst>
                </a:gridCol>
                <a:gridCol w="1910962">
                  <a:extLst>
                    <a:ext uri="{9D8B030D-6E8A-4147-A177-3AD203B41FA5}">
                      <a16:colId xmlns:a16="http://schemas.microsoft.com/office/drawing/2014/main" val="3098112623"/>
                    </a:ext>
                  </a:extLst>
                </a:gridCol>
                <a:gridCol w="673834">
                  <a:extLst>
                    <a:ext uri="{9D8B030D-6E8A-4147-A177-3AD203B41FA5}">
                      <a16:colId xmlns:a16="http://schemas.microsoft.com/office/drawing/2014/main" val="3780013188"/>
                    </a:ext>
                  </a:extLst>
                </a:gridCol>
                <a:gridCol w="3148091">
                  <a:extLst>
                    <a:ext uri="{9D8B030D-6E8A-4147-A177-3AD203B41FA5}">
                      <a16:colId xmlns:a16="http://schemas.microsoft.com/office/drawing/2014/main" val="2086407009"/>
                    </a:ext>
                  </a:extLst>
                </a:gridCol>
              </a:tblGrid>
              <a:tr h="470022">
                <a:tc>
                  <a:txBody>
                    <a:bodyPr/>
                    <a:lstStyle/>
                    <a:p>
                      <a:pPr algn="ctr"/>
                      <a:r>
                        <a:rPr lang="vi-VN" sz="1600" b="1" dirty="0"/>
                        <a:t>Sprint</a:t>
                      </a:r>
                    </a:p>
                  </a:txBody>
                  <a:tcPr anchor="ctr"/>
                </a:tc>
                <a:tc>
                  <a:txBody>
                    <a:bodyPr/>
                    <a:lstStyle/>
                    <a:p>
                      <a:pPr algn="ctr"/>
                      <a:r>
                        <a:rPr lang="vi-VN" sz="1600" b="1" dirty="0"/>
                        <a:t>User Story</a:t>
                      </a:r>
                    </a:p>
                  </a:txBody>
                  <a:tcPr anchor="ctr"/>
                </a:tc>
                <a:tc>
                  <a:txBody>
                    <a:bodyPr/>
                    <a:lstStyle/>
                    <a:p>
                      <a:pPr algn="ctr"/>
                      <a:r>
                        <a:rPr lang="vi-VN" sz="1600" b="1" dirty="0"/>
                        <a:t>Người thực hiện</a:t>
                      </a:r>
                    </a:p>
                  </a:txBody>
                  <a:tcPr anchor="ctr"/>
                </a:tc>
                <a:tc>
                  <a:txBody>
                    <a:bodyPr/>
                    <a:lstStyle/>
                    <a:p>
                      <a:pPr algn="ctr"/>
                      <a:r>
                        <a:rPr lang="vi-VN" sz="1600" b="1" dirty="0"/>
                        <a:t>Point</a:t>
                      </a:r>
                    </a:p>
                  </a:txBody>
                  <a:tcPr anchor="ctr"/>
                </a:tc>
                <a:tc>
                  <a:txBody>
                    <a:bodyPr/>
                    <a:lstStyle/>
                    <a:p>
                      <a:pPr algn="ctr"/>
                      <a:r>
                        <a:rPr lang="vi-VN" sz="1600" b="1" dirty="0"/>
                        <a:t>Sprint Goal</a:t>
                      </a:r>
                    </a:p>
                  </a:txBody>
                  <a:tcPr anchor="ctr"/>
                </a:tc>
                <a:extLst>
                  <a:ext uri="{0D108BD9-81ED-4DB2-BD59-A6C34878D82A}">
                    <a16:rowId xmlns:a16="http://schemas.microsoft.com/office/drawing/2014/main" val="3332882108"/>
                  </a:ext>
                </a:extLst>
              </a:tr>
              <a:tr h="342127">
                <a:tc rowSpan="6">
                  <a:txBody>
                    <a:bodyPr/>
                    <a:lstStyle/>
                    <a:p>
                      <a:r>
                        <a:rPr lang="vi-VN" sz="1600" b="1" dirty="0"/>
                        <a:t>4</a:t>
                      </a:r>
                    </a:p>
                  </a:txBody>
                  <a:tcPr anchor="ctr"/>
                </a:tc>
                <a:tc>
                  <a:txBody>
                    <a:bodyPr/>
                    <a:lstStyle/>
                    <a:p>
                      <a:r>
                        <a:rPr lang="vi-VN" sz="1600" dirty="0"/>
                        <a:t>Vết API lịch sử vé</a:t>
                      </a:r>
                    </a:p>
                  </a:txBody>
                  <a:tcPr anchor="ctr"/>
                </a:tc>
                <a:tc>
                  <a:txBody>
                    <a:bodyPr/>
                    <a:lstStyle/>
                    <a:p>
                      <a:r>
                        <a:rPr lang="vi-VN" sz="1600"/>
                        <a:t>Lâm Thanh Đỉnh</a:t>
                      </a:r>
                    </a:p>
                  </a:txBody>
                  <a:tcPr anchor="ctr"/>
                </a:tc>
                <a:tc>
                  <a:txBody>
                    <a:bodyPr/>
                    <a:lstStyle/>
                    <a:p>
                      <a:r>
                        <a:rPr lang="vi-VN" sz="1600" dirty="0"/>
                        <a:t>4</a:t>
                      </a:r>
                    </a:p>
                  </a:txBody>
                  <a:tcPr anchor="ctr"/>
                </a:tc>
                <a:tc rowSpan="6">
                  <a:txBody>
                    <a:bodyPr/>
                    <a:lstStyle/>
                    <a:p>
                      <a:pPr>
                        <a:lnSpc>
                          <a:spcPct val="150000"/>
                        </a:lnSpc>
                      </a:pPr>
                      <a:r>
                        <a:rPr lang="vi-VN" sz="1600" dirty="0"/>
                        <a:t>Xây dựng đặt vé, xem lịch chiếu, lịch sử vé với giao diện trực quan.</a:t>
                      </a:r>
                    </a:p>
                  </a:txBody>
                  <a:tcPr anchor="ctr"/>
                </a:tc>
                <a:extLst>
                  <a:ext uri="{0D108BD9-81ED-4DB2-BD59-A6C34878D82A}">
                    <a16:rowId xmlns:a16="http://schemas.microsoft.com/office/drawing/2014/main" val="4173366381"/>
                  </a:ext>
                </a:extLst>
              </a:tr>
              <a:tr h="451211">
                <a:tc vMerge="1">
                  <a:txBody>
                    <a:bodyPr/>
                    <a:lstStyle/>
                    <a:p>
                      <a:endParaRPr lang="vi-VN" sz="1500" dirty="0"/>
                    </a:p>
                  </a:txBody>
                  <a:tcPr anchor="ctr"/>
                </a:tc>
                <a:tc>
                  <a:txBody>
                    <a:bodyPr/>
                    <a:lstStyle/>
                    <a:p>
                      <a:r>
                        <a:rPr lang="vi-VN" sz="1600" dirty="0"/>
                        <a:t>Xây dựng trang lịch sử vé</a:t>
                      </a:r>
                    </a:p>
                  </a:txBody>
                  <a:tcPr anchor="ctr"/>
                </a:tc>
                <a:tc>
                  <a:txBody>
                    <a:bodyPr/>
                    <a:lstStyle/>
                    <a:p>
                      <a:r>
                        <a:rPr lang="vi-VN" sz="1600" dirty="0"/>
                        <a:t>Lâm Thanh Đỉnh</a:t>
                      </a:r>
                    </a:p>
                  </a:txBody>
                  <a:tcPr anchor="ctr"/>
                </a:tc>
                <a:tc>
                  <a:txBody>
                    <a:bodyPr/>
                    <a:lstStyle/>
                    <a:p>
                      <a:r>
                        <a:rPr lang="vi-VN" sz="1600"/>
                        <a:t>4</a:t>
                      </a:r>
                    </a:p>
                  </a:txBody>
                  <a:tcPr anchor="ctr"/>
                </a:tc>
                <a:tc vMerge="1">
                  <a:txBody>
                    <a:bodyPr/>
                    <a:lstStyle/>
                    <a:p>
                      <a:endParaRPr lang="vi-VN" sz="1500" dirty="0"/>
                    </a:p>
                  </a:txBody>
                  <a:tcPr anchor="ctr"/>
                </a:tc>
                <a:extLst>
                  <a:ext uri="{0D108BD9-81ED-4DB2-BD59-A6C34878D82A}">
                    <a16:rowId xmlns:a16="http://schemas.microsoft.com/office/drawing/2014/main" val="3702328975"/>
                  </a:ext>
                </a:extLst>
              </a:tr>
              <a:tr h="526928">
                <a:tc vMerge="1">
                  <a:txBody>
                    <a:bodyPr/>
                    <a:lstStyle/>
                    <a:p>
                      <a:endParaRPr lang="vi-VN" sz="1500" dirty="0"/>
                    </a:p>
                  </a:txBody>
                  <a:tcPr anchor="ctr"/>
                </a:tc>
                <a:tc>
                  <a:txBody>
                    <a:bodyPr/>
                    <a:lstStyle/>
                    <a:p>
                      <a:r>
                        <a:rPr lang="vi-VN" sz="1600" dirty="0"/>
                        <a:t>Xây dựng trang lịch chiếu</a:t>
                      </a:r>
                    </a:p>
                  </a:txBody>
                  <a:tcPr anchor="ctr"/>
                </a:tc>
                <a:tc>
                  <a:txBody>
                    <a:bodyPr/>
                    <a:lstStyle/>
                    <a:p>
                      <a:r>
                        <a:rPr lang="vi-VN" sz="1600" dirty="0"/>
                        <a:t>Nguyễn Hữu Anh</a:t>
                      </a:r>
                    </a:p>
                  </a:txBody>
                  <a:tcPr anchor="ctr"/>
                </a:tc>
                <a:tc>
                  <a:txBody>
                    <a:bodyPr/>
                    <a:lstStyle/>
                    <a:p>
                      <a:r>
                        <a:rPr lang="vi-VN" sz="1600"/>
                        <a:t>5</a:t>
                      </a:r>
                    </a:p>
                  </a:txBody>
                  <a:tcPr anchor="ctr"/>
                </a:tc>
                <a:tc vMerge="1">
                  <a:txBody>
                    <a:bodyPr/>
                    <a:lstStyle/>
                    <a:p>
                      <a:endParaRPr lang="vi-VN" sz="1500" dirty="0"/>
                    </a:p>
                  </a:txBody>
                  <a:tcPr anchor="ctr"/>
                </a:tc>
                <a:extLst>
                  <a:ext uri="{0D108BD9-81ED-4DB2-BD59-A6C34878D82A}">
                    <a16:rowId xmlns:a16="http://schemas.microsoft.com/office/drawing/2014/main" val="2045050397"/>
                  </a:ext>
                </a:extLst>
              </a:tr>
              <a:tr h="583009">
                <a:tc vMerge="1">
                  <a:txBody>
                    <a:bodyPr/>
                    <a:lstStyle/>
                    <a:p>
                      <a:endParaRPr lang="vi-VN" sz="1500" dirty="0"/>
                    </a:p>
                  </a:txBody>
                  <a:tcPr anchor="ctr"/>
                </a:tc>
                <a:tc>
                  <a:txBody>
                    <a:bodyPr/>
                    <a:lstStyle/>
                    <a:p>
                      <a:r>
                        <a:rPr lang="vi-VN" sz="1600" dirty="0"/>
                        <a:t>Viết API lịch chiếu</a:t>
                      </a:r>
                    </a:p>
                  </a:txBody>
                  <a:tcPr anchor="ctr"/>
                </a:tc>
                <a:tc>
                  <a:txBody>
                    <a:bodyPr/>
                    <a:lstStyle/>
                    <a:p>
                      <a:r>
                        <a:rPr lang="vi-VN" sz="1600" dirty="0"/>
                        <a:t>Phạm Hữu Luân</a:t>
                      </a:r>
                    </a:p>
                  </a:txBody>
                  <a:tcPr anchor="ctr"/>
                </a:tc>
                <a:tc>
                  <a:txBody>
                    <a:bodyPr/>
                    <a:lstStyle/>
                    <a:p>
                      <a:r>
                        <a:rPr lang="vi-VN" sz="1600" dirty="0"/>
                        <a:t>5</a:t>
                      </a:r>
                    </a:p>
                  </a:txBody>
                  <a:tcPr anchor="ctr"/>
                </a:tc>
                <a:tc vMerge="1">
                  <a:txBody>
                    <a:bodyPr/>
                    <a:lstStyle/>
                    <a:p>
                      <a:endParaRPr lang="vi-VN" sz="1500" dirty="0"/>
                    </a:p>
                  </a:txBody>
                  <a:tcPr anchor="ctr"/>
                </a:tc>
                <a:extLst>
                  <a:ext uri="{0D108BD9-81ED-4DB2-BD59-A6C34878D82A}">
                    <a16:rowId xmlns:a16="http://schemas.microsoft.com/office/drawing/2014/main" val="2803149212"/>
                  </a:ext>
                </a:extLst>
              </a:tr>
              <a:tr h="451211">
                <a:tc vMerge="1">
                  <a:txBody>
                    <a:bodyPr/>
                    <a:lstStyle/>
                    <a:p>
                      <a:endParaRPr lang="vi-VN" sz="1500" dirty="0"/>
                    </a:p>
                  </a:txBody>
                  <a:tcPr anchor="ctr"/>
                </a:tc>
                <a:tc>
                  <a:txBody>
                    <a:bodyPr/>
                    <a:lstStyle/>
                    <a:p>
                      <a:r>
                        <a:rPr lang="vi-VN" sz="1600" dirty="0"/>
                        <a:t>Xây dựng trang chọn ghế</a:t>
                      </a:r>
                    </a:p>
                  </a:txBody>
                  <a:tcPr anchor="ctr"/>
                </a:tc>
                <a:tc>
                  <a:txBody>
                    <a:bodyPr/>
                    <a:lstStyle/>
                    <a:p>
                      <a:r>
                        <a:rPr lang="vi-VN" sz="1600" dirty="0"/>
                        <a:t>Nguyễn Hữu Anh</a:t>
                      </a:r>
                    </a:p>
                  </a:txBody>
                  <a:tcPr anchor="ctr"/>
                </a:tc>
                <a:tc>
                  <a:txBody>
                    <a:bodyPr/>
                    <a:lstStyle/>
                    <a:p>
                      <a:r>
                        <a:rPr lang="vi-VN" sz="1600" dirty="0"/>
                        <a:t>5</a:t>
                      </a:r>
                    </a:p>
                  </a:txBody>
                  <a:tcPr anchor="ctr"/>
                </a:tc>
                <a:tc vMerge="1">
                  <a:txBody>
                    <a:bodyPr/>
                    <a:lstStyle/>
                    <a:p>
                      <a:endParaRPr lang="vi-VN" sz="1500" dirty="0"/>
                    </a:p>
                  </a:txBody>
                  <a:tcPr anchor="ctr"/>
                </a:tc>
                <a:extLst>
                  <a:ext uri="{0D108BD9-81ED-4DB2-BD59-A6C34878D82A}">
                    <a16:rowId xmlns:a16="http://schemas.microsoft.com/office/drawing/2014/main" val="2695290732"/>
                  </a:ext>
                </a:extLst>
              </a:tr>
              <a:tr h="598723">
                <a:tc vMerge="1">
                  <a:txBody>
                    <a:bodyPr/>
                    <a:lstStyle/>
                    <a:p>
                      <a:endParaRPr lang="vi-VN" sz="1500" dirty="0"/>
                    </a:p>
                  </a:txBody>
                  <a:tcPr anchor="ctr"/>
                </a:tc>
                <a:tc>
                  <a:txBody>
                    <a:bodyPr/>
                    <a:lstStyle/>
                    <a:p>
                      <a:r>
                        <a:rPr lang="vi-VN" sz="1600" dirty="0"/>
                        <a:t>Phát triển chức năng chọn ghế để đặt vé</a:t>
                      </a:r>
                    </a:p>
                  </a:txBody>
                  <a:tcPr anchor="ctr"/>
                </a:tc>
                <a:tc>
                  <a:txBody>
                    <a:bodyPr/>
                    <a:lstStyle/>
                    <a:p>
                      <a:r>
                        <a:rPr lang="vi-VN" sz="1600" dirty="0"/>
                        <a:t>Phạm Hữu Luân</a:t>
                      </a:r>
                    </a:p>
                  </a:txBody>
                  <a:tcPr anchor="ctr"/>
                </a:tc>
                <a:tc>
                  <a:txBody>
                    <a:bodyPr/>
                    <a:lstStyle/>
                    <a:p>
                      <a:r>
                        <a:rPr lang="vi-VN" sz="1600" dirty="0"/>
                        <a:t>4</a:t>
                      </a:r>
                    </a:p>
                  </a:txBody>
                  <a:tcPr anchor="ctr"/>
                </a:tc>
                <a:tc vMerge="1">
                  <a:txBody>
                    <a:bodyPr/>
                    <a:lstStyle/>
                    <a:p>
                      <a:endParaRPr lang="vi-VN" sz="1500" dirty="0"/>
                    </a:p>
                  </a:txBody>
                  <a:tcPr anchor="ctr"/>
                </a:tc>
                <a:extLst>
                  <a:ext uri="{0D108BD9-81ED-4DB2-BD59-A6C34878D82A}">
                    <a16:rowId xmlns:a16="http://schemas.microsoft.com/office/drawing/2014/main" val="3735809823"/>
                  </a:ext>
                </a:extLst>
              </a:tr>
              <a:tr h="598723">
                <a:tc rowSpan="3">
                  <a:txBody>
                    <a:bodyPr/>
                    <a:lstStyle/>
                    <a:p>
                      <a:r>
                        <a:rPr lang="vi-VN" sz="1600" b="1" dirty="0"/>
                        <a:t>5</a:t>
                      </a:r>
                    </a:p>
                  </a:txBody>
                  <a:tcPr anchor="ctr"/>
                </a:tc>
                <a:tc>
                  <a:txBody>
                    <a:bodyPr/>
                    <a:lstStyle/>
                    <a:p>
                      <a:r>
                        <a:rPr lang="vi-VN" sz="1600" dirty="0"/>
                        <a:t>Phát triển chức năng tìm kiếm phim</a:t>
                      </a:r>
                    </a:p>
                  </a:txBody>
                  <a:tcPr anchor="ctr"/>
                </a:tc>
                <a:tc>
                  <a:txBody>
                    <a:bodyPr/>
                    <a:lstStyle/>
                    <a:p>
                      <a:r>
                        <a:rPr lang="vi-VN" sz="1600" dirty="0"/>
                        <a:t>Lâm Thanh Đỉnh</a:t>
                      </a:r>
                    </a:p>
                  </a:txBody>
                  <a:tcPr anchor="ctr"/>
                </a:tc>
                <a:tc>
                  <a:txBody>
                    <a:bodyPr/>
                    <a:lstStyle/>
                    <a:p>
                      <a:r>
                        <a:rPr lang="vi-VN" sz="1600" dirty="0"/>
                        <a:t>3</a:t>
                      </a:r>
                    </a:p>
                  </a:txBody>
                  <a:tcPr anchor="ctr"/>
                </a:tc>
                <a:tc rowSpan="3">
                  <a:txBody>
                    <a:bodyPr/>
                    <a:lstStyle/>
                    <a:p>
                      <a:pPr>
                        <a:lnSpc>
                          <a:spcPct val="150000"/>
                        </a:lnSpc>
                      </a:pPr>
                      <a:r>
                        <a:rPr lang="vi-VN" sz="1600" dirty="0"/>
                        <a:t>Xây dựng đặt vé, lịch chiếu, lịch sử vé với giao diện trực quan.</a:t>
                      </a:r>
                    </a:p>
                  </a:txBody>
                  <a:tcPr anchor="ctr"/>
                </a:tc>
                <a:extLst>
                  <a:ext uri="{0D108BD9-81ED-4DB2-BD59-A6C34878D82A}">
                    <a16:rowId xmlns:a16="http://schemas.microsoft.com/office/drawing/2014/main" val="3866342394"/>
                  </a:ext>
                </a:extLst>
              </a:tr>
              <a:tr h="598723">
                <a:tc vMerge="1">
                  <a:txBody>
                    <a:bodyPr/>
                    <a:lstStyle/>
                    <a:p>
                      <a:endParaRPr lang="vi-VN" sz="1500" dirty="0"/>
                    </a:p>
                  </a:txBody>
                  <a:tcPr anchor="ctr"/>
                </a:tc>
                <a:tc>
                  <a:txBody>
                    <a:bodyPr/>
                    <a:lstStyle/>
                    <a:p>
                      <a:r>
                        <a:rPr lang="en-US" sz="1600" kern="1200" dirty="0" err="1">
                          <a:solidFill>
                            <a:schemeClr val="dk1"/>
                          </a:solidFill>
                          <a:effectLst/>
                          <a:latin typeface="+mn-lt"/>
                          <a:ea typeface="+mn-ea"/>
                          <a:cs typeface="+mn-cs"/>
                        </a:rPr>
                        <a:t>Phát</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triển</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các</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chức</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năng</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người</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quản</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trị</a:t>
                      </a:r>
                      <a:endParaRPr lang="vi-VN" sz="1600" dirty="0"/>
                    </a:p>
                  </a:txBody>
                  <a:tcPr anchor="ctr"/>
                </a:tc>
                <a:tc>
                  <a:txBody>
                    <a:bodyPr/>
                    <a:lstStyle/>
                    <a:p>
                      <a:r>
                        <a:rPr lang="vi-VN" sz="1600" dirty="0"/>
                        <a:t>Nguyễn Hữu Anh</a:t>
                      </a:r>
                    </a:p>
                  </a:txBody>
                  <a:tcPr anchor="ctr"/>
                </a:tc>
                <a:tc>
                  <a:txBody>
                    <a:bodyPr/>
                    <a:lstStyle/>
                    <a:p>
                      <a:r>
                        <a:rPr lang="vi-VN" sz="1600" dirty="0"/>
                        <a:t>5</a:t>
                      </a:r>
                    </a:p>
                  </a:txBody>
                  <a:tcPr anchor="ctr"/>
                </a:tc>
                <a:tc vMerge="1">
                  <a:txBody>
                    <a:bodyPr/>
                    <a:lstStyle/>
                    <a:p>
                      <a:endParaRPr lang="vi-VN" sz="1500" dirty="0"/>
                    </a:p>
                  </a:txBody>
                  <a:tcPr anchor="ctr"/>
                </a:tc>
                <a:extLst>
                  <a:ext uri="{0D108BD9-81ED-4DB2-BD59-A6C34878D82A}">
                    <a16:rowId xmlns:a16="http://schemas.microsoft.com/office/drawing/2014/main" val="2097079635"/>
                  </a:ext>
                </a:extLst>
              </a:tr>
              <a:tr h="451211">
                <a:tc vMerge="1">
                  <a:txBody>
                    <a:bodyPr/>
                    <a:lstStyle/>
                    <a:p>
                      <a:endParaRPr lang="vi-VN" sz="1500" dirty="0"/>
                    </a:p>
                  </a:txBody>
                  <a:tcPr anchor="ctr"/>
                </a:tc>
                <a:tc>
                  <a:txBody>
                    <a:bodyPr/>
                    <a:lstStyle/>
                    <a:p>
                      <a:r>
                        <a:rPr lang="en-US" sz="1600" kern="1200" dirty="0" err="1">
                          <a:solidFill>
                            <a:schemeClr val="dk1"/>
                          </a:solidFill>
                          <a:effectLst/>
                          <a:latin typeface="+mn-lt"/>
                          <a:ea typeface="+mn-ea"/>
                          <a:cs typeface="+mn-cs"/>
                        </a:rPr>
                        <a:t>Xây</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dựng</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trang</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quản</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trị</a:t>
                      </a:r>
                      <a:endParaRPr lang="vi-VN" sz="1600" dirty="0"/>
                    </a:p>
                  </a:txBody>
                  <a:tcPr anchor="ctr"/>
                </a:tc>
                <a:tc>
                  <a:txBody>
                    <a:bodyPr/>
                    <a:lstStyle/>
                    <a:p>
                      <a:r>
                        <a:rPr lang="vi-VN" sz="1600" dirty="0"/>
                        <a:t>Phạm Hữu Luân</a:t>
                      </a:r>
                    </a:p>
                  </a:txBody>
                  <a:tcPr anchor="ctr"/>
                </a:tc>
                <a:tc>
                  <a:txBody>
                    <a:bodyPr/>
                    <a:lstStyle/>
                    <a:p>
                      <a:r>
                        <a:rPr lang="vi-VN" sz="1600" dirty="0"/>
                        <a:t>4</a:t>
                      </a:r>
                    </a:p>
                  </a:txBody>
                  <a:tcPr anchor="ctr"/>
                </a:tc>
                <a:tc vMerge="1">
                  <a:txBody>
                    <a:bodyPr/>
                    <a:lstStyle/>
                    <a:p>
                      <a:endParaRPr lang="vi-VN" sz="1500" dirty="0"/>
                    </a:p>
                  </a:txBody>
                  <a:tcPr anchor="ctr"/>
                </a:tc>
                <a:extLst>
                  <a:ext uri="{0D108BD9-81ED-4DB2-BD59-A6C34878D82A}">
                    <a16:rowId xmlns:a16="http://schemas.microsoft.com/office/drawing/2014/main" val="1800210345"/>
                  </a:ext>
                </a:extLst>
              </a:tr>
              <a:tr h="641042">
                <a:tc rowSpan="3">
                  <a:txBody>
                    <a:bodyPr/>
                    <a:lstStyle/>
                    <a:p>
                      <a:r>
                        <a:rPr lang="vi-VN" sz="1600" b="1" dirty="0"/>
                        <a:t>6</a:t>
                      </a:r>
                    </a:p>
                  </a:txBody>
                  <a:tcPr anchor="ctr"/>
                </a:tc>
                <a:tc>
                  <a:txBody>
                    <a:bodyPr/>
                    <a:lstStyle/>
                    <a:p>
                      <a:r>
                        <a:rPr lang="en-US" sz="1600" kern="1200" dirty="0" err="1">
                          <a:solidFill>
                            <a:schemeClr val="dk1"/>
                          </a:solidFill>
                          <a:effectLst/>
                          <a:latin typeface="+mn-lt"/>
                          <a:ea typeface="+mn-ea"/>
                          <a:cs typeface="+mn-cs"/>
                        </a:rPr>
                        <a:t>Viết</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tài</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liệu</a:t>
                      </a:r>
                      <a:r>
                        <a:rPr lang="en-US" sz="1600" kern="1200" dirty="0">
                          <a:solidFill>
                            <a:schemeClr val="dk1"/>
                          </a:solidFill>
                          <a:effectLst/>
                          <a:latin typeface="+mn-lt"/>
                          <a:ea typeface="+mn-ea"/>
                          <a:cs typeface="+mn-cs"/>
                        </a:rPr>
                        <a:t> API </a:t>
                      </a:r>
                      <a:r>
                        <a:rPr lang="en-US" sz="1600" kern="1200" dirty="0" err="1">
                          <a:solidFill>
                            <a:schemeClr val="dk1"/>
                          </a:solidFill>
                          <a:effectLst/>
                          <a:latin typeface="+mn-lt"/>
                          <a:ea typeface="+mn-ea"/>
                          <a:cs typeface="+mn-cs"/>
                        </a:rPr>
                        <a:t>với</a:t>
                      </a:r>
                      <a:r>
                        <a:rPr lang="en-US" sz="1600" kern="1200" dirty="0">
                          <a:solidFill>
                            <a:schemeClr val="dk1"/>
                          </a:solidFill>
                          <a:effectLst/>
                          <a:latin typeface="+mn-lt"/>
                          <a:ea typeface="+mn-ea"/>
                          <a:cs typeface="+mn-cs"/>
                        </a:rPr>
                        <a:t> Swagger</a:t>
                      </a:r>
                      <a:endParaRPr lang="vi-VN" sz="1600" dirty="0"/>
                    </a:p>
                  </a:txBody>
                  <a:tcPr anchor="ctr"/>
                </a:tc>
                <a:tc>
                  <a:txBody>
                    <a:bodyPr/>
                    <a:lstStyle/>
                    <a:p>
                      <a:r>
                        <a:rPr lang="vi-VN" sz="1600" dirty="0"/>
                        <a:t>Nguyễn Hữu Anh</a:t>
                      </a:r>
                    </a:p>
                  </a:txBody>
                  <a:tcPr anchor="ctr"/>
                </a:tc>
                <a:tc>
                  <a:txBody>
                    <a:bodyPr/>
                    <a:lstStyle/>
                    <a:p>
                      <a:r>
                        <a:rPr lang="vi-VN" sz="1600" dirty="0"/>
                        <a:t>4</a:t>
                      </a:r>
                    </a:p>
                  </a:txBody>
                  <a:tcPr anchor="ctr"/>
                </a:tc>
                <a:tc rowSpan="3">
                  <a:txBody>
                    <a:bodyPr/>
                    <a:lstStyle/>
                    <a:p>
                      <a:pPr>
                        <a:lnSpc>
                          <a:spcPct val="150000"/>
                        </a:lnSpc>
                      </a:pPr>
                      <a:r>
                        <a:rPr lang="vi-VN" sz="1600" dirty="0"/>
                        <a:t>Chuẩn hóa phát triển với Swagger, Docker, CI/CD để tăng tự động hóa.</a:t>
                      </a:r>
                    </a:p>
                  </a:txBody>
                  <a:tcPr anchor="ctr"/>
                </a:tc>
                <a:extLst>
                  <a:ext uri="{0D108BD9-81ED-4DB2-BD59-A6C34878D82A}">
                    <a16:rowId xmlns:a16="http://schemas.microsoft.com/office/drawing/2014/main" val="3820318352"/>
                  </a:ext>
                </a:extLst>
              </a:tr>
              <a:tr h="452500">
                <a:tc vMerge="1">
                  <a:txBody>
                    <a:bodyPr/>
                    <a:lstStyle/>
                    <a:p>
                      <a:endParaRPr lang="vi-VN" sz="1500" dirty="0"/>
                    </a:p>
                  </a:txBody>
                  <a:tcPr anchor="ctr"/>
                </a:tc>
                <a:tc>
                  <a:txBody>
                    <a:bodyPr/>
                    <a:lstStyle/>
                    <a:p>
                      <a:r>
                        <a:rPr lang="vi-VN" sz="1600" dirty="0"/>
                        <a:t>Dockerize ứng dụng</a:t>
                      </a:r>
                    </a:p>
                  </a:txBody>
                  <a:tcPr anchor="ctr"/>
                </a:tc>
                <a:tc>
                  <a:txBody>
                    <a:bodyPr/>
                    <a:lstStyle/>
                    <a:p>
                      <a:r>
                        <a:rPr lang="vi-VN" sz="1600" dirty="0"/>
                        <a:t>Lâm Thanh Đỉnh</a:t>
                      </a:r>
                    </a:p>
                  </a:txBody>
                  <a:tcPr anchor="ctr"/>
                </a:tc>
                <a:tc>
                  <a:txBody>
                    <a:bodyPr/>
                    <a:lstStyle/>
                    <a:p>
                      <a:r>
                        <a:rPr lang="vi-VN" sz="1600" dirty="0"/>
                        <a:t>5</a:t>
                      </a:r>
                    </a:p>
                  </a:txBody>
                  <a:tcPr anchor="ctr"/>
                </a:tc>
                <a:tc vMerge="1">
                  <a:txBody>
                    <a:bodyPr/>
                    <a:lstStyle/>
                    <a:p>
                      <a:endParaRPr lang="vi-VN" sz="1500" dirty="0"/>
                    </a:p>
                  </a:txBody>
                  <a:tcPr anchor="ctr"/>
                </a:tc>
                <a:extLst>
                  <a:ext uri="{0D108BD9-81ED-4DB2-BD59-A6C34878D82A}">
                    <a16:rowId xmlns:a16="http://schemas.microsoft.com/office/drawing/2014/main" val="2571015601"/>
                  </a:ext>
                </a:extLst>
              </a:tr>
              <a:tr h="452500">
                <a:tc vMerge="1">
                  <a:txBody>
                    <a:bodyPr/>
                    <a:lstStyle/>
                    <a:p>
                      <a:endParaRPr lang="vi-VN" sz="1500" dirty="0"/>
                    </a:p>
                  </a:txBody>
                  <a:tcPr anchor="ctr"/>
                </a:tc>
                <a:tc>
                  <a:txBody>
                    <a:bodyPr/>
                    <a:lstStyle/>
                    <a:p>
                      <a:r>
                        <a:rPr lang="en-US" sz="1600" kern="1200" dirty="0" err="1">
                          <a:solidFill>
                            <a:schemeClr val="dk1"/>
                          </a:solidFill>
                          <a:effectLst/>
                          <a:latin typeface="+mn-lt"/>
                          <a:ea typeface="+mn-ea"/>
                          <a:cs typeface="+mn-cs"/>
                        </a:rPr>
                        <a:t>Tích</a:t>
                      </a:r>
                      <a:r>
                        <a:rPr lang="en-US" sz="1600" kern="1200" dirty="0">
                          <a:solidFill>
                            <a:schemeClr val="dk1"/>
                          </a:solidFill>
                          <a:effectLst/>
                          <a:latin typeface="+mn-lt"/>
                          <a:ea typeface="+mn-ea"/>
                          <a:cs typeface="+mn-cs"/>
                        </a:rPr>
                        <a:t> </a:t>
                      </a:r>
                      <a:r>
                        <a:rPr lang="en-US" sz="1600" kern="1200" dirty="0" err="1">
                          <a:solidFill>
                            <a:schemeClr val="dk1"/>
                          </a:solidFill>
                          <a:effectLst/>
                          <a:latin typeface="+mn-lt"/>
                          <a:ea typeface="+mn-ea"/>
                          <a:cs typeface="+mn-cs"/>
                        </a:rPr>
                        <a:t>hợp</a:t>
                      </a:r>
                      <a:r>
                        <a:rPr lang="en-US" sz="1600" kern="1200" dirty="0">
                          <a:solidFill>
                            <a:schemeClr val="dk1"/>
                          </a:solidFill>
                          <a:effectLst/>
                          <a:latin typeface="+mn-lt"/>
                          <a:ea typeface="+mn-ea"/>
                          <a:cs typeface="+mn-cs"/>
                        </a:rPr>
                        <a:t> CI/CD</a:t>
                      </a:r>
                      <a:endParaRPr lang="vi-VN" sz="1600" dirty="0"/>
                    </a:p>
                  </a:txBody>
                  <a:tcPr anchor="ctr"/>
                </a:tc>
                <a:tc>
                  <a:txBody>
                    <a:bodyPr/>
                    <a:lstStyle/>
                    <a:p>
                      <a:pPr algn="just">
                        <a:lnSpc>
                          <a:spcPct val="150000"/>
                        </a:lnSpc>
                      </a:pPr>
                      <a:r>
                        <a:rPr lang="en-US" sz="1600" dirty="0" err="1">
                          <a:effectLst/>
                          <a:latin typeface="Roboto Condensed "/>
                          <a:ea typeface="Times New Roman" panose="02020603050405020304" pitchFamily="18" charset="0"/>
                          <a:cs typeface="Times New Roman" panose="02020603050405020304" pitchFamily="18" charset="0"/>
                        </a:rPr>
                        <a:t>Phạm</a:t>
                      </a:r>
                      <a:r>
                        <a:rPr lang="en-US" sz="1600" dirty="0">
                          <a:effectLst/>
                          <a:latin typeface="Roboto Condensed "/>
                          <a:ea typeface="Times New Roman" panose="02020603050405020304" pitchFamily="18" charset="0"/>
                          <a:cs typeface="Times New Roman" panose="02020603050405020304" pitchFamily="18" charset="0"/>
                        </a:rPr>
                        <a:t> </a:t>
                      </a:r>
                      <a:r>
                        <a:rPr lang="en-US" sz="1600" dirty="0" err="1">
                          <a:effectLst/>
                          <a:latin typeface="Roboto Condensed "/>
                          <a:ea typeface="Times New Roman" panose="02020603050405020304" pitchFamily="18" charset="0"/>
                          <a:cs typeface="Times New Roman" panose="02020603050405020304" pitchFamily="18" charset="0"/>
                        </a:rPr>
                        <a:t>Hữu</a:t>
                      </a:r>
                      <a:r>
                        <a:rPr lang="en-US" sz="1600" dirty="0">
                          <a:effectLst/>
                          <a:latin typeface="Roboto Condensed "/>
                          <a:ea typeface="Times New Roman" panose="02020603050405020304" pitchFamily="18" charset="0"/>
                          <a:cs typeface="Times New Roman" panose="02020603050405020304" pitchFamily="18" charset="0"/>
                        </a:rPr>
                        <a:t> </a:t>
                      </a:r>
                      <a:r>
                        <a:rPr lang="en-US" sz="1600" dirty="0" err="1">
                          <a:effectLst/>
                          <a:latin typeface="Roboto Condensed "/>
                          <a:ea typeface="Times New Roman" panose="02020603050405020304" pitchFamily="18" charset="0"/>
                          <a:cs typeface="Times New Roman" panose="02020603050405020304" pitchFamily="18" charset="0"/>
                        </a:rPr>
                        <a:t>Luân</a:t>
                      </a:r>
                      <a:endParaRPr lang="vi-VN" sz="1600" dirty="0">
                        <a:effectLst/>
                        <a:latin typeface="Roboto Condensed "/>
                        <a:ea typeface="Times New Roman" panose="02020603050405020304" pitchFamily="18" charset="0"/>
                        <a:cs typeface="Times New Roman" panose="02020603050405020304" pitchFamily="18" charset="0"/>
                      </a:endParaRPr>
                    </a:p>
                  </a:txBody>
                  <a:tcPr marL="68580" marR="68580" marT="0" marB="0"/>
                </a:tc>
                <a:tc>
                  <a:txBody>
                    <a:bodyPr/>
                    <a:lstStyle/>
                    <a:p>
                      <a:r>
                        <a:rPr lang="vi-VN" sz="1600" dirty="0"/>
                        <a:t>4</a:t>
                      </a:r>
                    </a:p>
                  </a:txBody>
                  <a:tcPr anchor="ctr"/>
                </a:tc>
                <a:tc vMerge="1">
                  <a:txBody>
                    <a:bodyPr/>
                    <a:lstStyle/>
                    <a:p>
                      <a:endParaRPr lang="vi-VN" sz="1500" dirty="0"/>
                    </a:p>
                  </a:txBody>
                  <a:tcPr anchor="ctr"/>
                </a:tc>
                <a:extLst>
                  <a:ext uri="{0D108BD9-81ED-4DB2-BD59-A6C34878D82A}">
                    <a16:rowId xmlns:a16="http://schemas.microsoft.com/office/drawing/2014/main" val="2265625881"/>
                  </a:ext>
                </a:extLst>
              </a:tr>
            </a:tbl>
          </a:graphicData>
        </a:graphic>
      </p:graphicFrame>
    </p:spTree>
    <p:extLst>
      <p:ext uri="{BB962C8B-B14F-4D97-AF65-F5344CB8AC3E}">
        <p14:creationId xmlns:p14="http://schemas.microsoft.com/office/powerpoint/2010/main" val="18223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44883"/>
            <a:ext cx="9610445" cy="3368233"/>
          </a:xfrm>
        </p:spPr>
        <p:txBody>
          <a:bodyPr>
            <a:noAutofit/>
          </a:bodyPr>
          <a:lstStyle/>
          <a:p>
            <a:pPr algn="ctr">
              <a:lnSpc>
                <a:spcPct val="150000"/>
              </a:lnSpc>
            </a:pPr>
            <a:r>
              <a:rPr lang="en-US" sz="5000" b="1" dirty="0">
                <a:solidFill>
                  <a:schemeClr val="accent2"/>
                </a:solidFill>
                <a:latin typeface="Times New Roman" panose="02020603050405020304" pitchFamily="18" charset="0"/>
                <a:cs typeface="Times New Roman" panose="02020603050405020304" pitchFamily="18" charset="0"/>
              </a:rPr>
              <a:t>6. </a:t>
            </a:r>
            <a:br>
              <a:rPr lang="en-US" sz="5000" b="1" dirty="0">
                <a:solidFill>
                  <a:schemeClr val="accent2"/>
                </a:solidFill>
                <a:latin typeface="Times New Roman" panose="02020603050405020304" pitchFamily="18" charset="0"/>
                <a:cs typeface="Times New Roman" panose="02020603050405020304" pitchFamily="18" charset="0"/>
              </a:rPr>
            </a:br>
            <a:r>
              <a:rPr lang="en-US" sz="5000" b="1" dirty="0">
                <a:solidFill>
                  <a:schemeClr val="accent2"/>
                </a:solidFill>
                <a:latin typeface="Times New Roman" panose="02020603050405020304" pitchFamily="18" charset="0"/>
                <a:cs typeface="Times New Roman" panose="02020603050405020304" pitchFamily="18" charset="0"/>
              </a:rPr>
              <a:t>KẾT QUẢ KIỂM THỬ</a:t>
            </a:r>
            <a:endParaRPr lang="vi-VN" sz="5000" b="1"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23</a:t>
            </a:fld>
            <a:endParaRPr lang="en-US"/>
          </a:p>
        </p:txBody>
      </p:sp>
    </p:spTree>
    <p:extLst>
      <p:ext uri="{BB962C8B-B14F-4D97-AF65-F5344CB8AC3E}">
        <p14:creationId xmlns:p14="http://schemas.microsoft.com/office/powerpoint/2010/main" val="395124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99A4C6-95F0-6969-0394-3A7F8F1AF98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244474"/>
            <a:ext cx="10740634" cy="6512508"/>
          </a:xfrm>
          <a:prstGeom prst="rect">
            <a:avLst/>
          </a:prstGeom>
          <a:ln w="3175">
            <a:solidFill>
              <a:schemeClr val="tx1"/>
            </a:solidFill>
          </a:ln>
        </p:spPr>
      </p:pic>
      <p:pic>
        <p:nvPicPr>
          <p:cNvPr id="6" name="Picture 5">
            <a:extLst>
              <a:ext uri="{FF2B5EF4-FFF2-40B4-BE49-F238E27FC236}">
                <a16:creationId xmlns:a16="http://schemas.microsoft.com/office/drawing/2014/main" id="{D18B91D2-418B-5236-9A7E-CB8BA50ECCCE}"/>
              </a:ext>
            </a:extLst>
          </p:cNvPr>
          <p:cNvPicPr>
            <a:picLocks noChangeAspect="1"/>
          </p:cNvPicPr>
          <p:nvPr/>
        </p:nvPicPr>
        <p:blipFill>
          <a:blip r:embed="rId4"/>
          <a:stretch>
            <a:fillRect/>
          </a:stretch>
        </p:blipFill>
        <p:spPr>
          <a:xfrm>
            <a:off x="295945" y="623556"/>
            <a:ext cx="5615182" cy="5334001"/>
          </a:xfrm>
          <a:prstGeom prst="rect">
            <a:avLst/>
          </a:prstGeom>
          <a:ln w="3175">
            <a:solidFill>
              <a:schemeClr val="tx1"/>
            </a:solidFill>
          </a:ln>
        </p:spPr>
      </p:pic>
      <p:pic>
        <p:nvPicPr>
          <p:cNvPr id="7" name="Picture 6">
            <a:extLst>
              <a:ext uri="{FF2B5EF4-FFF2-40B4-BE49-F238E27FC236}">
                <a16:creationId xmlns:a16="http://schemas.microsoft.com/office/drawing/2014/main" id="{B02CA56F-4710-C6FA-FA2F-EC0ED48CD72B}"/>
              </a:ext>
            </a:extLst>
          </p:cNvPr>
          <p:cNvPicPr>
            <a:picLocks noChangeAspect="1"/>
          </p:cNvPicPr>
          <p:nvPr/>
        </p:nvPicPr>
        <p:blipFill>
          <a:blip r:embed="rId5"/>
          <a:stretch>
            <a:fillRect/>
          </a:stretch>
        </p:blipFill>
        <p:spPr>
          <a:xfrm>
            <a:off x="6471452" y="623556"/>
            <a:ext cx="5327905" cy="5334001"/>
          </a:xfrm>
          <a:prstGeom prst="rect">
            <a:avLst/>
          </a:prstGeom>
          <a:ln w="3175">
            <a:solidFill>
              <a:schemeClr val="tx1"/>
            </a:solidFill>
          </a:ln>
        </p:spPr>
      </p:pic>
      <p:sp>
        <p:nvSpPr>
          <p:cNvPr id="9" name="Rectangle 8">
            <a:extLst>
              <a:ext uri="{FF2B5EF4-FFF2-40B4-BE49-F238E27FC236}">
                <a16:creationId xmlns:a16="http://schemas.microsoft.com/office/drawing/2014/main" id="{CC5B2359-BCA8-ACBF-DC14-4079FDEBBCBA}"/>
              </a:ext>
            </a:extLst>
          </p:cNvPr>
          <p:cNvSpPr/>
          <p:nvPr/>
        </p:nvSpPr>
        <p:spPr>
          <a:xfrm>
            <a:off x="295945" y="745958"/>
            <a:ext cx="3397750" cy="6280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DC88C987-B712-DE7F-34C8-70154B2EF899}"/>
              </a:ext>
            </a:extLst>
          </p:cNvPr>
          <p:cNvSpPr/>
          <p:nvPr/>
        </p:nvSpPr>
        <p:spPr>
          <a:xfrm>
            <a:off x="6512038" y="729916"/>
            <a:ext cx="3305730" cy="4973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D9AC40CF-18AA-3765-AD85-B85A0A2F8049}"/>
              </a:ext>
            </a:extLst>
          </p:cNvPr>
          <p:cNvSpPr/>
          <p:nvPr/>
        </p:nvSpPr>
        <p:spPr>
          <a:xfrm>
            <a:off x="409074" y="4287253"/>
            <a:ext cx="2538663" cy="958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0A1CEE9E-C749-D51C-F1B8-D1CB14A71784}"/>
              </a:ext>
            </a:extLst>
          </p:cNvPr>
          <p:cNvSpPr/>
          <p:nvPr/>
        </p:nvSpPr>
        <p:spPr>
          <a:xfrm>
            <a:off x="6769769" y="3768512"/>
            <a:ext cx="3408947" cy="21495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B6233542-F651-0C89-2CBC-CC6F0055DAB9}"/>
              </a:ext>
            </a:extLst>
          </p:cNvPr>
          <p:cNvPicPr>
            <a:picLocks noChangeAspect="1"/>
          </p:cNvPicPr>
          <p:nvPr/>
        </p:nvPicPr>
        <p:blipFill>
          <a:blip r:embed="rId6"/>
          <a:stretch>
            <a:fillRect/>
          </a:stretch>
        </p:blipFill>
        <p:spPr>
          <a:xfrm>
            <a:off x="269853" y="625561"/>
            <a:ext cx="5681859" cy="5331996"/>
          </a:xfrm>
          <a:prstGeom prst="rect">
            <a:avLst/>
          </a:prstGeom>
          <a:ln w="3175">
            <a:solidFill>
              <a:schemeClr val="tx1"/>
            </a:solidFill>
          </a:ln>
        </p:spPr>
      </p:pic>
      <p:sp>
        <p:nvSpPr>
          <p:cNvPr id="12" name="Rectangle 11">
            <a:extLst>
              <a:ext uri="{FF2B5EF4-FFF2-40B4-BE49-F238E27FC236}">
                <a16:creationId xmlns:a16="http://schemas.microsoft.com/office/drawing/2014/main" id="{A5788686-2890-E8FF-954C-79D9CD224A94}"/>
              </a:ext>
            </a:extLst>
          </p:cNvPr>
          <p:cNvSpPr/>
          <p:nvPr/>
        </p:nvSpPr>
        <p:spPr>
          <a:xfrm>
            <a:off x="295945" y="729916"/>
            <a:ext cx="4360276" cy="4812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a:extLst>
              <a:ext uri="{FF2B5EF4-FFF2-40B4-BE49-F238E27FC236}">
                <a16:creationId xmlns:a16="http://schemas.microsoft.com/office/drawing/2014/main" id="{0DAFF611-F2DC-CA10-5004-50B62ADD4C62}"/>
              </a:ext>
            </a:extLst>
          </p:cNvPr>
          <p:cNvPicPr>
            <a:picLocks noChangeAspect="1"/>
          </p:cNvPicPr>
          <p:nvPr/>
        </p:nvPicPr>
        <p:blipFill>
          <a:blip r:embed="rId7"/>
          <a:stretch>
            <a:fillRect/>
          </a:stretch>
        </p:blipFill>
        <p:spPr>
          <a:xfrm>
            <a:off x="6240291" y="586078"/>
            <a:ext cx="5655764" cy="5331996"/>
          </a:xfrm>
          <a:prstGeom prst="rect">
            <a:avLst/>
          </a:prstGeom>
          <a:ln w="3175">
            <a:solidFill>
              <a:schemeClr val="tx1"/>
            </a:solidFill>
          </a:ln>
        </p:spPr>
      </p:pic>
      <p:sp>
        <p:nvSpPr>
          <p:cNvPr id="14" name="Rectangle 13">
            <a:extLst>
              <a:ext uri="{FF2B5EF4-FFF2-40B4-BE49-F238E27FC236}">
                <a16:creationId xmlns:a16="http://schemas.microsoft.com/office/drawing/2014/main" id="{3B0D8D4C-6487-74EC-5ED4-B030D4557787}"/>
              </a:ext>
            </a:extLst>
          </p:cNvPr>
          <p:cNvSpPr/>
          <p:nvPr/>
        </p:nvSpPr>
        <p:spPr>
          <a:xfrm>
            <a:off x="6653462" y="4287253"/>
            <a:ext cx="1840833" cy="1499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Rectangle 14">
            <a:extLst>
              <a:ext uri="{FF2B5EF4-FFF2-40B4-BE49-F238E27FC236}">
                <a16:creationId xmlns:a16="http://schemas.microsoft.com/office/drawing/2014/main" id="{0511C99B-B730-B4EC-EDCA-F1011FFAA866}"/>
              </a:ext>
            </a:extLst>
          </p:cNvPr>
          <p:cNvSpPr/>
          <p:nvPr/>
        </p:nvSpPr>
        <p:spPr>
          <a:xfrm>
            <a:off x="635250" y="4418138"/>
            <a:ext cx="2035761" cy="12126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24</a:t>
            </a:fld>
            <a:endParaRPr lang="en-US"/>
          </a:p>
        </p:txBody>
      </p:sp>
      <p:sp>
        <p:nvSpPr>
          <p:cNvPr id="8" name="Rectangle 7">
            <a:extLst>
              <a:ext uri="{FF2B5EF4-FFF2-40B4-BE49-F238E27FC236}">
                <a16:creationId xmlns:a16="http://schemas.microsoft.com/office/drawing/2014/main" id="{3C242D47-F455-AB3B-05D0-2E30893BE0F3}"/>
              </a:ext>
            </a:extLst>
          </p:cNvPr>
          <p:cNvSpPr/>
          <p:nvPr/>
        </p:nvSpPr>
        <p:spPr>
          <a:xfrm>
            <a:off x="830179" y="830179"/>
            <a:ext cx="4944979" cy="5438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extLst>
              <a:ext uri="{FF2B5EF4-FFF2-40B4-BE49-F238E27FC236}">
                <a16:creationId xmlns:a16="http://schemas.microsoft.com/office/drawing/2014/main" id="{A61404A3-72ED-6107-AFC7-17A567035790}"/>
              </a:ext>
            </a:extLst>
          </p:cNvPr>
          <p:cNvPicPr>
            <a:picLocks noChangeAspect="1"/>
          </p:cNvPicPr>
          <p:nvPr/>
        </p:nvPicPr>
        <p:blipFill>
          <a:blip r:embed="rId8"/>
          <a:stretch>
            <a:fillRect/>
          </a:stretch>
        </p:blipFill>
        <p:spPr>
          <a:xfrm>
            <a:off x="572100" y="794087"/>
            <a:ext cx="11147676" cy="5718421"/>
          </a:xfrm>
          <a:prstGeom prst="rect">
            <a:avLst/>
          </a:prstGeom>
          <a:ln w="3175">
            <a:solidFill>
              <a:schemeClr val="tx1"/>
            </a:solidFill>
          </a:ln>
        </p:spPr>
      </p:pic>
      <p:sp>
        <p:nvSpPr>
          <p:cNvPr id="20" name="Rectangle 19">
            <a:extLst>
              <a:ext uri="{FF2B5EF4-FFF2-40B4-BE49-F238E27FC236}">
                <a16:creationId xmlns:a16="http://schemas.microsoft.com/office/drawing/2014/main" id="{36F76463-F1AD-9A62-8688-562324FC1A72}"/>
              </a:ext>
            </a:extLst>
          </p:cNvPr>
          <p:cNvSpPr/>
          <p:nvPr/>
        </p:nvSpPr>
        <p:spPr>
          <a:xfrm>
            <a:off x="693360" y="794087"/>
            <a:ext cx="7951839" cy="6280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F9D79CCC-5BCD-0085-B8D5-BCD60B11E347}"/>
              </a:ext>
            </a:extLst>
          </p:cNvPr>
          <p:cNvSpPr/>
          <p:nvPr/>
        </p:nvSpPr>
        <p:spPr>
          <a:xfrm>
            <a:off x="677335" y="4425890"/>
            <a:ext cx="5084870" cy="16607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4276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childTnLst>
                          </p:cTn>
                        </p:par>
                        <p:par>
                          <p:cTn id="45" fill="hold">
                            <p:stCondLst>
                              <p:cond delay="0"/>
                            </p:stCondLst>
                            <p:childTnLst>
                              <p:par>
                                <p:cTn id="46" presetID="10" presetClass="entr" presetSubtype="0"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25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5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
                                        <p:tgtEl>
                                          <p:spTgt spid="14"/>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childTnLst>
                          </p:cTn>
                        </p:par>
                        <p:par>
                          <p:cTn id="75" fill="hold">
                            <p:stCondLst>
                              <p:cond delay="0"/>
                            </p:stCondLst>
                            <p:childTnLst>
                              <p:par>
                                <p:cTn id="76" presetID="10" presetClass="entr" presetSubtype="0"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1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
                                        <p:tgtEl>
                                          <p:spTgt spid="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6" grpId="0" animBg="1"/>
      <p:bldP spid="16" grpId="1" animBg="1"/>
      <p:bldP spid="17" grpId="1" animBg="1"/>
      <p:bldP spid="17" grpId="2" animBg="1"/>
      <p:bldP spid="12" grpId="0" animBg="1"/>
      <p:bldP spid="12" grpId="1" animBg="1"/>
      <p:bldP spid="14" grpId="0" animBg="1"/>
      <p:bldP spid="14" grpId="1" animBg="1"/>
      <p:bldP spid="15" grpId="0" animBg="1"/>
      <p:bldP spid="15" grpId="1" animBg="1"/>
      <p:bldP spid="8" grpId="1"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50337"/>
            <a:ext cx="8958296" cy="1049235"/>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7. </a:t>
            </a:r>
            <a:r>
              <a:rPr lang="en-US" sz="3500" b="1" dirty="0" err="1">
                <a:solidFill>
                  <a:schemeClr val="accent2"/>
                </a:solidFill>
                <a:latin typeface="Times New Roman" panose="02020603050405020304" pitchFamily="18" charset="0"/>
                <a:cs typeface="Times New Roman" panose="02020603050405020304" pitchFamily="18" charset="0"/>
              </a:rPr>
              <a:t>Đánh</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giá</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và</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kết</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luận</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827957"/>
            <a:ext cx="6096000" cy="6030043"/>
          </a:xfrm>
          <a:solidFill>
            <a:schemeClr val="bg2"/>
          </a:solidFill>
          <a:ln>
            <a:solidFill>
              <a:schemeClr val="tx1"/>
            </a:solidFill>
          </a:ln>
        </p:spPr>
        <p:txBody>
          <a:bodyPr>
            <a:normAutofit/>
          </a:bodyPr>
          <a:lstStyle/>
          <a:p>
            <a:pPr>
              <a:buClrTx/>
              <a:buFont typeface="Wingdings" panose="05000000000000000000" pitchFamily="2" charset="2"/>
              <a:buChar char="v"/>
            </a:pPr>
            <a:r>
              <a:rPr lang="fr-FR" sz="3000" b="1" dirty="0" err="1">
                <a:latin typeface="+mj-lt"/>
                <a:cs typeface="Times New Roman" panose="02020603050405020304" pitchFamily="18" charset="0"/>
              </a:rPr>
              <a:t>Kết</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quả</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đạt</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được</a:t>
            </a:r>
            <a:r>
              <a:rPr lang="fr-FR" sz="3000" b="1" dirty="0">
                <a:latin typeface="+mj-lt"/>
                <a:cs typeface="Times New Roman" panose="02020603050405020304" pitchFamily="18" charset="0"/>
              </a:rPr>
              <a:t> :</a:t>
            </a:r>
            <a:endParaRPr lang="en-US" sz="3000" b="1" dirty="0">
              <a:latin typeface="+mj-lt"/>
              <a:cs typeface="Times New Roman" panose="02020603050405020304" pitchFamily="18" charset="0"/>
            </a:endParaRPr>
          </a:p>
          <a:p>
            <a:pPr lvl="1">
              <a:lnSpc>
                <a:spcPct val="150000"/>
              </a:lnSpc>
              <a:buClr>
                <a:schemeClr val="tx1"/>
              </a:buClr>
              <a:buFont typeface="Wingdings" panose="05000000000000000000" pitchFamily="2" charset="2"/>
              <a:buChar char="Ø"/>
            </a:pPr>
            <a:r>
              <a:rPr lang="vi-VN" sz="2500" dirty="0"/>
              <a:t>Website đặt vé: đăng nhập, đặt vé, quản lý, thống kê.</a:t>
            </a:r>
          </a:p>
          <a:p>
            <a:pPr lvl="1">
              <a:lnSpc>
                <a:spcPct val="150000"/>
              </a:lnSpc>
              <a:buClr>
                <a:schemeClr val="tx1"/>
              </a:buClr>
              <a:buFont typeface="Wingdings" panose="05000000000000000000" pitchFamily="2" charset="2"/>
              <a:buChar char="Ø"/>
            </a:pPr>
            <a:r>
              <a:rPr lang="vi-VN" sz="2500" dirty="0"/>
              <a:t>Cron job xóa suất quá hạn.</a:t>
            </a:r>
          </a:p>
          <a:p>
            <a:pPr lvl="1">
              <a:lnSpc>
                <a:spcPct val="150000"/>
              </a:lnSpc>
              <a:buClr>
                <a:schemeClr val="tx1"/>
              </a:buClr>
              <a:buFont typeface="Wingdings" panose="05000000000000000000" pitchFamily="2" charset="2"/>
              <a:buChar char="Ø"/>
            </a:pPr>
            <a:r>
              <a:rPr lang="vi-VN" sz="2500" dirty="0"/>
              <a:t>UI/UX Figma, React/Tailwind, API RESTful (Postman, Swagger).</a:t>
            </a:r>
          </a:p>
          <a:p>
            <a:pPr lvl="1">
              <a:lnSpc>
                <a:spcPct val="150000"/>
              </a:lnSpc>
              <a:buClr>
                <a:schemeClr val="tx1"/>
              </a:buClr>
              <a:buFont typeface="Wingdings" panose="05000000000000000000" pitchFamily="2" charset="2"/>
              <a:buChar char="Ø"/>
            </a:pPr>
            <a:r>
              <a:rPr lang="vi-VN" sz="2500" dirty="0"/>
              <a:t>Agile/Scrum, Jira, Git/GitHub.</a:t>
            </a: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25</a:t>
            </a:fld>
            <a:endParaRPr lang="en-US"/>
          </a:p>
        </p:txBody>
      </p:sp>
      <p:sp>
        <p:nvSpPr>
          <p:cNvPr id="4" name="Content Placeholder 2">
            <a:extLst>
              <a:ext uri="{FF2B5EF4-FFF2-40B4-BE49-F238E27FC236}">
                <a16:creationId xmlns:a16="http://schemas.microsoft.com/office/drawing/2014/main" id="{D3C6B221-A82D-7C5E-9B0A-11526123A123}"/>
              </a:ext>
            </a:extLst>
          </p:cNvPr>
          <p:cNvSpPr txBox="1">
            <a:spLocks/>
          </p:cNvSpPr>
          <p:nvPr/>
        </p:nvSpPr>
        <p:spPr>
          <a:xfrm>
            <a:off x="6096000" y="827956"/>
            <a:ext cx="6096000" cy="6033405"/>
          </a:xfrm>
          <a:prstGeom prst="rect">
            <a:avLst/>
          </a:prstGeom>
          <a:solidFill>
            <a:schemeClr val="bg2"/>
          </a:solidFill>
          <a:ln>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Tx/>
              <a:buFont typeface="Wingdings" panose="05000000000000000000" pitchFamily="2" charset="2"/>
              <a:buChar char="v"/>
            </a:pPr>
            <a:r>
              <a:rPr lang="vi-VN" sz="3000" b="1" dirty="0">
                <a:latin typeface="+mj-lt"/>
                <a:cs typeface="Times New Roman" panose="02020603050405020304" pitchFamily="18" charset="0"/>
              </a:rPr>
              <a:t>Khó khăn gặp phải: </a:t>
            </a:r>
            <a:endParaRPr lang="en-US" sz="3000" b="1" dirty="0">
              <a:latin typeface="+mj-lt"/>
              <a:cs typeface="Times New Roman" panose="02020603050405020304" pitchFamily="18" charset="0"/>
            </a:endParaRPr>
          </a:p>
          <a:p>
            <a:pPr lvl="1">
              <a:lnSpc>
                <a:spcPct val="150000"/>
              </a:lnSpc>
              <a:buClr>
                <a:schemeClr val="tx1"/>
              </a:buClr>
              <a:buFont typeface="Wingdings" panose="05000000000000000000" pitchFamily="2" charset="2"/>
              <a:buChar char="Ø"/>
            </a:pPr>
            <a:r>
              <a:rPr lang="vi-VN" sz="2500" dirty="0"/>
              <a:t>CI/CD chưa xong, thiếu deploy AWS.</a:t>
            </a:r>
          </a:p>
          <a:p>
            <a:pPr lvl="1">
              <a:lnSpc>
                <a:spcPct val="150000"/>
              </a:lnSpc>
              <a:buClr>
                <a:schemeClr val="tx1"/>
              </a:buClr>
              <a:buFont typeface="Wingdings" panose="05000000000000000000" pitchFamily="2" charset="2"/>
              <a:buChar char="Ø"/>
            </a:pPr>
            <a:r>
              <a:rPr lang="vi-VN" sz="2500" dirty="0"/>
              <a:t>Ít kinh nghiệm full-stack.</a:t>
            </a:r>
          </a:p>
          <a:p>
            <a:pPr lvl="1">
              <a:lnSpc>
                <a:spcPct val="150000"/>
              </a:lnSpc>
              <a:buClr>
                <a:schemeClr val="tx1"/>
              </a:buClr>
              <a:buFont typeface="Wingdings" panose="05000000000000000000" pitchFamily="2" charset="2"/>
              <a:buChar char="Ø"/>
            </a:pPr>
            <a:r>
              <a:rPr lang="vi-VN" sz="2500" dirty="0"/>
              <a:t>Agile/Jira chưa tối ưu</a:t>
            </a:r>
          </a:p>
        </p:txBody>
      </p:sp>
    </p:spTree>
    <p:extLst>
      <p:ext uri="{BB962C8B-B14F-4D97-AF65-F5344CB8AC3E}">
        <p14:creationId xmlns:p14="http://schemas.microsoft.com/office/powerpoint/2010/main" val="33464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61912"/>
            <a:ext cx="8958296" cy="1049235"/>
          </a:xfrm>
        </p:spPr>
        <p:txBody>
          <a:bodyPr>
            <a:normAutofit/>
          </a:bodyPr>
          <a:lstStyle/>
          <a:p>
            <a:r>
              <a:rPr lang="en-US" sz="3500" b="1" dirty="0">
                <a:solidFill>
                  <a:schemeClr val="accent2"/>
                </a:solidFill>
                <a:latin typeface="Times New Roman" panose="02020603050405020304" pitchFamily="18" charset="0"/>
                <a:cs typeface="Times New Roman" panose="02020603050405020304" pitchFamily="18" charset="0"/>
              </a:rPr>
              <a:t>7. </a:t>
            </a:r>
            <a:r>
              <a:rPr lang="en-US" sz="3500" b="1" dirty="0" err="1">
                <a:solidFill>
                  <a:schemeClr val="accent2"/>
                </a:solidFill>
                <a:latin typeface="Times New Roman" panose="02020603050405020304" pitchFamily="18" charset="0"/>
                <a:cs typeface="Times New Roman" panose="02020603050405020304" pitchFamily="18" charset="0"/>
              </a:rPr>
              <a:t>Đánh</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giá</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và</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kết</a:t>
            </a:r>
            <a:r>
              <a:rPr lang="en-US" sz="3500" b="1" dirty="0">
                <a:solidFill>
                  <a:schemeClr val="accent2"/>
                </a:solidFill>
                <a:latin typeface="Times New Roman" panose="02020603050405020304" pitchFamily="18" charset="0"/>
                <a:cs typeface="Times New Roman" panose="02020603050405020304" pitchFamily="18" charset="0"/>
              </a:rPr>
              <a:t> </a:t>
            </a:r>
            <a:r>
              <a:rPr lang="en-US" sz="3500" b="1" dirty="0" err="1">
                <a:solidFill>
                  <a:schemeClr val="accent2"/>
                </a:solidFill>
                <a:latin typeface="Times New Roman" panose="02020603050405020304" pitchFamily="18" charset="0"/>
                <a:cs typeface="Times New Roman" panose="02020603050405020304" pitchFamily="18" charset="0"/>
              </a:rPr>
              <a:t>luận</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049234"/>
            <a:ext cx="6096000" cy="5808765"/>
          </a:xfrm>
          <a:solidFill>
            <a:schemeClr val="bg2"/>
          </a:solidFill>
          <a:ln>
            <a:solidFill>
              <a:schemeClr val="tx1"/>
            </a:solidFill>
          </a:ln>
        </p:spPr>
        <p:txBody>
          <a:bodyPr>
            <a:normAutofit/>
          </a:bodyPr>
          <a:lstStyle/>
          <a:p>
            <a:pPr>
              <a:buClrTx/>
              <a:buFont typeface="Wingdings" panose="05000000000000000000" pitchFamily="2" charset="2"/>
              <a:buChar char="v"/>
            </a:pPr>
            <a:r>
              <a:rPr lang="fr-FR" sz="3000" b="1" dirty="0" err="1">
                <a:latin typeface="+mj-lt"/>
                <a:cs typeface="Times New Roman" panose="02020603050405020304" pitchFamily="18" charset="0"/>
              </a:rPr>
              <a:t>Bài</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học</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kinh</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nghiệm</a:t>
            </a:r>
            <a:r>
              <a:rPr lang="fr-FR" sz="3000" b="1" dirty="0">
                <a:latin typeface="+mj-lt"/>
                <a:cs typeface="Times New Roman" panose="02020603050405020304" pitchFamily="18" charset="0"/>
              </a:rPr>
              <a:t> </a:t>
            </a:r>
            <a:r>
              <a:rPr lang="fr-FR" sz="3000" b="1" dirty="0" err="1">
                <a:latin typeface="+mj-lt"/>
                <a:cs typeface="Times New Roman" panose="02020603050405020304" pitchFamily="18" charset="0"/>
              </a:rPr>
              <a:t>rút</a:t>
            </a:r>
            <a:r>
              <a:rPr lang="fr-FR" sz="3000" b="1" dirty="0">
                <a:latin typeface="+mj-lt"/>
                <a:cs typeface="Times New Roman" panose="02020603050405020304" pitchFamily="18" charset="0"/>
              </a:rPr>
              <a:t> ra:</a:t>
            </a:r>
          </a:p>
          <a:p>
            <a:pPr lvl="1">
              <a:lnSpc>
                <a:spcPct val="150000"/>
              </a:lnSpc>
              <a:buClrTx/>
              <a:buFont typeface="Wingdings" panose="05000000000000000000" pitchFamily="2" charset="2"/>
              <a:buChar char="Ø"/>
            </a:pPr>
            <a:r>
              <a:rPr lang="vi-VN" sz="2500" dirty="0">
                <a:effectLst/>
              </a:rPr>
              <a:t>Nâng cao teamwork, dùng Github, Jira, Postman. </a:t>
            </a:r>
          </a:p>
          <a:p>
            <a:pPr lvl="1">
              <a:lnSpc>
                <a:spcPct val="150000"/>
              </a:lnSpc>
              <a:buClrTx/>
              <a:buFont typeface="Wingdings" panose="05000000000000000000" pitchFamily="2" charset="2"/>
              <a:buChar char="Ø"/>
            </a:pPr>
            <a:r>
              <a:rPr lang="vi-VN" sz="2500" dirty="0">
                <a:effectLst/>
              </a:rPr>
              <a:t>Thành thạo hơn về Agile, full-stack, API RESTful. </a:t>
            </a:r>
          </a:p>
          <a:p>
            <a:pPr lvl="1">
              <a:lnSpc>
                <a:spcPct val="150000"/>
              </a:lnSpc>
              <a:buClrTx/>
              <a:buFont typeface="Wingdings" panose="05000000000000000000" pitchFamily="2" charset="2"/>
              <a:buChar char="Ø"/>
            </a:pPr>
            <a:r>
              <a:rPr lang="vi-VN" sz="2500" dirty="0">
                <a:effectLst/>
              </a:rPr>
              <a:t>Hiểu quy trình phát triển.</a:t>
            </a:r>
          </a:p>
          <a:p>
            <a:pPr>
              <a:buClrTx/>
              <a:buFont typeface="Wingdings" panose="05000000000000000000" pitchFamily="2" charset="2"/>
              <a:buChar char="v"/>
            </a:pPr>
            <a:endParaRPr lang="en-US" sz="2300" b="1" dirty="0">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26</a:t>
            </a:fld>
            <a:endParaRPr lang="en-US"/>
          </a:p>
        </p:txBody>
      </p:sp>
      <p:sp>
        <p:nvSpPr>
          <p:cNvPr id="4" name="Content Placeholder 2">
            <a:extLst>
              <a:ext uri="{FF2B5EF4-FFF2-40B4-BE49-F238E27FC236}">
                <a16:creationId xmlns:a16="http://schemas.microsoft.com/office/drawing/2014/main" id="{0DB6B7FC-5E60-5425-48DD-7B1942166C31}"/>
              </a:ext>
            </a:extLst>
          </p:cNvPr>
          <p:cNvSpPr txBox="1">
            <a:spLocks/>
          </p:cNvSpPr>
          <p:nvPr/>
        </p:nvSpPr>
        <p:spPr>
          <a:xfrm>
            <a:off x="6096000" y="1049235"/>
            <a:ext cx="6096000" cy="5808766"/>
          </a:xfrm>
          <a:prstGeom prst="rect">
            <a:avLst/>
          </a:prstGeom>
          <a:solidFill>
            <a:schemeClr val="bg2"/>
          </a:solidFill>
          <a:ln>
            <a:solidFill>
              <a:schemeClr val="tx1"/>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Tx/>
              <a:buFont typeface="Wingdings" panose="05000000000000000000" pitchFamily="2" charset="2"/>
              <a:buChar char="v"/>
            </a:pPr>
            <a:r>
              <a:rPr lang="vi-VN" sz="3000" b="1" dirty="0">
                <a:latin typeface="+mj-lt"/>
                <a:cs typeface="Times New Roman" panose="02020603050405020304" pitchFamily="18" charset="0"/>
              </a:rPr>
              <a:t>Đề xuất cải thiện</a:t>
            </a:r>
            <a:r>
              <a:rPr lang="fr-FR" sz="3000" b="1" dirty="0">
                <a:latin typeface="+mj-lt"/>
                <a:cs typeface="Times New Roman" panose="02020603050405020304" pitchFamily="18" charset="0"/>
              </a:rPr>
              <a:t>:</a:t>
            </a:r>
          </a:p>
          <a:p>
            <a:pPr lvl="1">
              <a:lnSpc>
                <a:spcPct val="150000"/>
              </a:lnSpc>
              <a:buClrTx/>
              <a:buFont typeface="Wingdings" panose="05000000000000000000" pitchFamily="2" charset="2"/>
              <a:buChar char="Ø"/>
            </a:pPr>
            <a:r>
              <a:rPr lang="vi-VN" sz="2500" dirty="0"/>
              <a:t>Thêm thanh toán (VNPay, Momo), bình luận, app di động (React Native). </a:t>
            </a:r>
          </a:p>
          <a:p>
            <a:pPr lvl="1">
              <a:lnSpc>
                <a:spcPct val="150000"/>
              </a:lnSpc>
              <a:buClrTx/>
              <a:buFont typeface="Wingdings" panose="05000000000000000000" pitchFamily="2" charset="2"/>
              <a:buChar char="Ø"/>
            </a:pPr>
            <a:r>
              <a:rPr lang="vi-VN" sz="2500" dirty="0"/>
              <a:t>Áp dụng CI/CD (Docker, GitHub Actions), API quản lý, cải tiến DB (tách enum, tỉnh thành, NoSQL).</a:t>
            </a:r>
          </a:p>
          <a:p>
            <a:pPr lvl="1">
              <a:lnSpc>
                <a:spcPct val="150000"/>
              </a:lnSpc>
              <a:buClrTx/>
              <a:buFont typeface="Wingdings" panose="05000000000000000000" pitchFamily="2" charset="2"/>
              <a:buChar char="Ø"/>
            </a:pPr>
            <a:r>
              <a:rPr lang="vi-VN" sz="2500" dirty="0"/>
              <a:t>Tối ưu Scrum: chia task nhỏ, dùng Jira/burndown chart theo dõi sát tiến độ.</a:t>
            </a:r>
            <a:endParaRPr lang="en-US" sz="2300" b="1" dirty="0">
              <a:latin typeface="+mj-lt"/>
              <a:cs typeface="Times New Roman" panose="02020603050405020304" pitchFamily="18" charset="0"/>
            </a:endParaRPr>
          </a:p>
        </p:txBody>
      </p:sp>
    </p:spTree>
    <p:extLst>
      <p:ext uri="{BB962C8B-B14F-4D97-AF65-F5344CB8AC3E}">
        <p14:creationId xmlns:p14="http://schemas.microsoft.com/office/powerpoint/2010/main" val="34770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91678" y="1699214"/>
            <a:ext cx="8208644" cy="3154710"/>
          </a:xfrm>
          <a:prstGeom prst="rect">
            <a:avLst/>
          </a:prstGeom>
        </p:spPr>
        <p:txBody>
          <a:bodyPr wrap="square" lIns="0" tIns="0" rIns="0" bIns="0" rtlCol="0" anchor="t">
            <a:spAutoFit/>
          </a:bodyPr>
          <a:lstStyle/>
          <a:p>
            <a:pPr algn="ctr">
              <a:lnSpc>
                <a:spcPts val="8240"/>
              </a:lnSpc>
            </a:pPr>
            <a:r>
              <a:rPr lang="en-US" sz="6866" b="1" dirty="0">
                <a:solidFill>
                  <a:srgbClr val="123664"/>
                </a:solidFill>
                <a:latin typeface="Roboto Condensed Bold"/>
                <a:ea typeface="Roboto Condensed Bold"/>
                <a:cs typeface="Roboto Condensed Bold"/>
                <a:sym typeface="Roboto Condensed Bold"/>
              </a:rPr>
              <a:t>CẢM ƠN QUÝ THẦY CÔ ĐÃ LẮNG NGHE!</a:t>
            </a:r>
          </a:p>
          <a:p>
            <a:pPr algn="ctr">
              <a:lnSpc>
                <a:spcPts val="8240"/>
              </a:lnSpc>
            </a:pPr>
            <a:r>
              <a:rPr lang="en-US" sz="6866" b="1" dirty="0">
                <a:solidFill>
                  <a:srgbClr val="123664"/>
                </a:solidFill>
                <a:latin typeface="Roboto Condensed Bold"/>
                <a:ea typeface="Roboto Condensed Bold"/>
                <a:cs typeface="Roboto Condensed Bold"/>
                <a:sym typeface="Roboto Condensed Bold"/>
              </a:rPr>
              <a:t>💐 💐 💐 </a:t>
            </a:r>
          </a:p>
        </p:txBody>
      </p:sp>
      <p:sp>
        <p:nvSpPr>
          <p:cNvPr id="8" name="Slide Number Placeholder 7">
            <a:extLst>
              <a:ext uri="{FF2B5EF4-FFF2-40B4-BE49-F238E27FC236}">
                <a16:creationId xmlns:a16="http://schemas.microsoft.com/office/drawing/2014/main" id="{D8002FF3-257D-FF27-DB42-8FB1774D10B0}"/>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48" y="0"/>
            <a:ext cx="6571343" cy="1049235"/>
          </a:xfrm>
        </p:spPr>
        <p:txBody>
          <a:bodyPr>
            <a:normAutofit/>
          </a:bodyPr>
          <a:lstStyle/>
          <a:p>
            <a:r>
              <a:rPr lang="en-US" sz="3500" b="1" dirty="0">
                <a:solidFill>
                  <a:schemeClr val="accent2"/>
                </a:solidFill>
                <a:latin typeface="Roboto Condensed Bold" panose="020B0604020202020204"/>
                <a:ea typeface="Roboto" panose="02000000000000000000" pitchFamily="2" charset="0"/>
                <a:cs typeface="Times New Roman" panose="02020603050405020304" pitchFamily="18" charset="0"/>
              </a:rPr>
              <a:t>1. TỔNG QUAN</a:t>
            </a:r>
          </a:p>
        </p:txBody>
      </p:sp>
      <p:sp>
        <p:nvSpPr>
          <p:cNvPr id="3" name="Content Placeholder 2"/>
          <p:cNvSpPr>
            <a:spLocks noGrp="1"/>
          </p:cNvSpPr>
          <p:nvPr>
            <p:ph idx="1"/>
          </p:nvPr>
        </p:nvSpPr>
        <p:spPr>
          <a:xfrm>
            <a:off x="1036004" y="712270"/>
            <a:ext cx="8752887" cy="4158113"/>
          </a:xfrm>
        </p:spPr>
        <p:txBody>
          <a:bodyPr>
            <a:noAutofit/>
          </a:bodyPr>
          <a:lstStyle/>
          <a:p>
            <a:pPr marL="0" indent="0">
              <a:lnSpc>
                <a:spcPct val="160000"/>
              </a:lnSpc>
              <a:buNone/>
            </a:pPr>
            <a:r>
              <a:rPr lang="en-US" sz="3000" b="1" dirty="0">
                <a:latin typeface="Roboto Condensed Bold" panose="020B0604020202020204"/>
                <a:ea typeface="Roboto Condensed Bold" panose="020B0604020202020204" charset="0"/>
                <a:cs typeface="Times New Roman" panose="02020603050405020304" pitchFamily="18" charset="0"/>
              </a:rPr>
              <a:t>1.2 </a:t>
            </a:r>
            <a:r>
              <a:rPr lang="en-US" sz="3000" b="1" dirty="0" err="1">
                <a:latin typeface="Roboto Condensed Bold" panose="020B0604020202020204"/>
                <a:ea typeface="Roboto Condensed Bold" panose="020B0604020202020204" charset="0"/>
                <a:cs typeface="Times New Roman" panose="02020603050405020304" pitchFamily="18" charset="0"/>
              </a:rPr>
              <a:t>Tên</a:t>
            </a:r>
            <a:r>
              <a:rPr lang="en-US" sz="3000" b="1" dirty="0">
                <a:latin typeface="Roboto Condensed Bold" panose="020B0604020202020204"/>
                <a:ea typeface="Roboto Condensed Bold" panose="020B0604020202020204" charset="0"/>
                <a:cs typeface="Times New Roman" panose="02020603050405020304" pitchFamily="18" charset="0"/>
              </a:rPr>
              <a:t> </a:t>
            </a:r>
            <a:r>
              <a:rPr lang="en-US" sz="3000" b="1" dirty="0" err="1">
                <a:latin typeface="Roboto Condensed Bold" panose="020B0604020202020204"/>
                <a:ea typeface="Roboto Condensed Bold" panose="020B0604020202020204" charset="0"/>
                <a:cs typeface="Times New Roman" panose="02020603050405020304" pitchFamily="18" charset="0"/>
              </a:rPr>
              <a:t>đề</a:t>
            </a:r>
            <a:r>
              <a:rPr lang="en-US" sz="3000" b="1" dirty="0">
                <a:latin typeface="Roboto Condensed Bold" panose="020B0604020202020204"/>
                <a:ea typeface="Roboto Condensed Bold" panose="020B0604020202020204" charset="0"/>
                <a:cs typeface="Times New Roman" panose="02020603050405020304" pitchFamily="18" charset="0"/>
              </a:rPr>
              <a:t> </a:t>
            </a:r>
            <a:r>
              <a:rPr lang="en-US" sz="3000" b="1" dirty="0" err="1">
                <a:latin typeface="Roboto Condensed Bold" panose="020B0604020202020204"/>
                <a:ea typeface="Roboto Condensed Bold" panose="020B0604020202020204" charset="0"/>
                <a:cs typeface="Times New Roman" panose="02020603050405020304" pitchFamily="18" charset="0"/>
              </a:rPr>
              <a:t>tài</a:t>
            </a:r>
            <a:r>
              <a:rPr lang="en-US" sz="3000" b="1" dirty="0">
                <a:latin typeface="Roboto Condensed Bold" panose="020B0604020202020204"/>
                <a:ea typeface="Roboto Condensed Bold" panose="020B0604020202020204" charset="0"/>
                <a:cs typeface="Times New Roman" panose="02020603050405020304" pitchFamily="18" charset="0"/>
              </a:rPr>
              <a:t> &amp; </a:t>
            </a:r>
            <a:r>
              <a:rPr lang="en-US" sz="3000" b="1" dirty="0" err="1">
                <a:latin typeface="Roboto Condensed Bold" panose="020B0604020202020204"/>
                <a:ea typeface="Roboto Condensed Bold" panose="020B0604020202020204" charset="0"/>
                <a:cs typeface="Times New Roman" panose="02020603050405020304" pitchFamily="18" charset="0"/>
              </a:rPr>
              <a:t>Chủ</a:t>
            </a:r>
            <a:r>
              <a:rPr lang="en-US" sz="3000" b="1" dirty="0">
                <a:latin typeface="Roboto Condensed Bold" panose="020B0604020202020204"/>
                <a:ea typeface="Roboto Condensed Bold" panose="020B0604020202020204" charset="0"/>
                <a:cs typeface="Times New Roman" panose="02020603050405020304" pitchFamily="18" charset="0"/>
              </a:rPr>
              <a:t> </a:t>
            </a:r>
            <a:r>
              <a:rPr lang="en-US" sz="3000" b="1" dirty="0" err="1">
                <a:latin typeface="Roboto Condensed Bold" panose="020B0604020202020204"/>
                <a:ea typeface="Roboto Condensed Bold" panose="020B0604020202020204" charset="0"/>
                <a:cs typeface="Times New Roman" panose="02020603050405020304" pitchFamily="18" charset="0"/>
              </a:rPr>
              <a:t>đề</a:t>
            </a:r>
            <a:endParaRPr lang="vi-VN" sz="3000" b="1" dirty="0">
              <a:latin typeface="Roboto Condensed Bold" panose="020B0604020202020204"/>
              <a:ea typeface="Roboto Condensed Bold" panose="020B0604020202020204" charset="0"/>
              <a:cs typeface="Times New Roman" panose="02020603050405020304" pitchFamily="18" charset="0"/>
            </a:endParaRPr>
          </a:p>
          <a:p>
            <a:pPr>
              <a:lnSpc>
                <a:spcPct val="150000"/>
              </a:lnSpc>
              <a:buFont typeface="Wingdings" panose="05000000000000000000" pitchFamily="2" charset="2"/>
              <a:buChar char="v"/>
            </a:pPr>
            <a:r>
              <a:rPr lang="vi-VN" sz="2500" b="1" dirty="0"/>
              <a:t>Tên đề tài:</a:t>
            </a:r>
            <a:br>
              <a:rPr lang="vi-VN" sz="2500" dirty="0"/>
            </a:br>
            <a:r>
              <a:rPr lang="vi-VN" sz="2500" dirty="0"/>
              <a:t>🎬 </a:t>
            </a:r>
            <a:r>
              <a:rPr lang="vi-VN" sz="2500" i="1" dirty="0"/>
              <a:t>Movie Ticket Booking System</a:t>
            </a:r>
            <a:endParaRPr lang="vi-VN" sz="2500" dirty="0"/>
          </a:p>
          <a:p>
            <a:pPr>
              <a:lnSpc>
                <a:spcPct val="150000"/>
              </a:lnSpc>
              <a:buFont typeface="Wingdings" panose="05000000000000000000" pitchFamily="2" charset="2"/>
              <a:buChar char="v"/>
            </a:pPr>
            <a:r>
              <a:rPr lang="vi-VN" sz="2500" b="1" dirty="0"/>
              <a:t>Chủ đề:</a:t>
            </a:r>
            <a:endParaRPr lang="vi-VN" sz="2500" dirty="0"/>
          </a:p>
          <a:p>
            <a:pPr>
              <a:lnSpc>
                <a:spcPct val="150000"/>
              </a:lnSpc>
              <a:buFont typeface="Arial" panose="020B0604020202020204" pitchFamily="34" charset="0"/>
              <a:buChar char="•"/>
            </a:pPr>
            <a:r>
              <a:rPr lang="vi-VN" sz="2500" dirty="0"/>
              <a:t>Thiết kế website đặt vé xem phim</a:t>
            </a:r>
          </a:p>
          <a:p>
            <a:pPr>
              <a:lnSpc>
                <a:spcPct val="150000"/>
              </a:lnSpc>
              <a:buFont typeface="Arial" panose="020B0604020202020204" pitchFamily="34" charset="0"/>
              <a:buChar char="•"/>
            </a:pPr>
            <a:r>
              <a:rPr lang="vi-VN" sz="2500" dirty="0"/>
              <a:t>Tính năng chính:</a:t>
            </a:r>
            <a:br>
              <a:rPr lang="vi-VN" sz="2500" dirty="0"/>
            </a:br>
            <a:r>
              <a:rPr lang="vi-VN" sz="2500" dirty="0"/>
              <a:t>📌 Xem danh sách phim &amp; lịch chiếu</a:t>
            </a:r>
            <a:br>
              <a:rPr lang="vi-VN" sz="2500" dirty="0"/>
            </a:br>
            <a:r>
              <a:rPr lang="vi-VN" sz="2500" dirty="0"/>
              <a:t>📌 Đặt ghế, thanh toán giả lập</a:t>
            </a:r>
            <a:br>
              <a:rPr lang="vi-VN" sz="2500" dirty="0"/>
            </a:br>
            <a:r>
              <a:rPr lang="vi-VN" sz="2500" dirty="0"/>
              <a:t>📌 Quản lý, báo cáo thống kê</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3</a:t>
            </a:fld>
            <a:endParaRPr lang="en-US" dirty="0"/>
          </a:p>
        </p:txBody>
      </p:sp>
    </p:spTree>
    <p:extLst>
      <p:ext uri="{BB962C8B-B14F-4D97-AF65-F5344CB8AC3E}">
        <p14:creationId xmlns:p14="http://schemas.microsoft.com/office/powerpoint/2010/main" val="208991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004" y="80069"/>
            <a:ext cx="6571343" cy="1049235"/>
          </a:xfrm>
        </p:spPr>
        <p:txBody>
          <a:bodyPr>
            <a:normAutofit/>
          </a:bodyPr>
          <a:lstStyle/>
          <a:p>
            <a:r>
              <a:rPr lang="en-US" sz="3500" b="1" dirty="0">
                <a:solidFill>
                  <a:schemeClr val="accent2"/>
                </a:solidFill>
                <a:latin typeface="Roboto Condensed Bold" panose="020B0604020202020204"/>
                <a:ea typeface="Roboto" panose="02000000000000000000" pitchFamily="2" charset="0"/>
                <a:cs typeface="Times New Roman" panose="02020603050405020304" pitchFamily="18" charset="0"/>
              </a:rPr>
              <a:t>1. TỔNG QUAN</a:t>
            </a:r>
          </a:p>
        </p:txBody>
      </p:sp>
      <p:sp>
        <p:nvSpPr>
          <p:cNvPr id="3" name="Content Placeholder 2"/>
          <p:cNvSpPr>
            <a:spLocks noGrp="1"/>
          </p:cNvSpPr>
          <p:nvPr>
            <p:ph idx="1"/>
          </p:nvPr>
        </p:nvSpPr>
        <p:spPr>
          <a:xfrm>
            <a:off x="811658" y="839341"/>
            <a:ext cx="9236468" cy="5773740"/>
          </a:xfrm>
        </p:spPr>
        <p:txBody>
          <a:bodyPr>
            <a:normAutofit/>
          </a:bodyPr>
          <a:lstStyle/>
          <a:p>
            <a:pPr marL="0" indent="0">
              <a:lnSpc>
                <a:spcPct val="150000"/>
              </a:lnSpc>
              <a:buNone/>
            </a:pPr>
            <a:r>
              <a:rPr lang="en-US" sz="3000" b="1" dirty="0">
                <a:latin typeface="+mj-lt"/>
                <a:ea typeface="Roboto Condensed Bold" panose="020B0604020202020204" charset="0"/>
                <a:cs typeface="Times New Roman" panose="02020603050405020304" pitchFamily="18" charset="0"/>
              </a:rPr>
              <a:t>1.3 </a:t>
            </a:r>
            <a:r>
              <a:rPr lang="en-US" sz="3000" b="1" dirty="0" err="1">
                <a:latin typeface="+mj-lt"/>
                <a:ea typeface="Roboto Condensed Bold" panose="020B0604020202020204" charset="0"/>
                <a:cs typeface="Times New Roman" panose="02020603050405020304" pitchFamily="18" charset="0"/>
              </a:rPr>
              <a:t>Mục</a:t>
            </a:r>
            <a:r>
              <a:rPr lang="en-US" sz="3000" b="1" dirty="0">
                <a:latin typeface="+mj-lt"/>
                <a:ea typeface="Roboto Condensed Bold" panose="020B0604020202020204" charset="0"/>
                <a:cs typeface="Times New Roman" panose="02020603050405020304" pitchFamily="18" charset="0"/>
              </a:rPr>
              <a:t> </a:t>
            </a:r>
            <a:r>
              <a:rPr lang="en-US" sz="3000" b="1" dirty="0" err="1">
                <a:latin typeface="+mj-lt"/>
                <a:ea typeface="Roboto Condensed Bold" panose="020B0604020202020204" charset="0"/>
                <a:cs typeface="Times New Roman" panose="02020603050405020304" pitchFamily="18" charset="0"/>
              </a:rPr>
              <a:t>tiêu</a:t>
            </a:r>
            <a:r>
              <a:rPr lang="en-US" sz="3000" b="1" dirty="0">
                <a:latin typeface="+mj-lt"/>
                <a:ea typeface="Roboto Condensed Bold" panose="020B0604020202020204" charset="0"/>
                <a:cs typeface="Times New Roman" panose="02020603050405020304" pitchFamily="18" charset="0"/>
              </a:rPr>
              <a:t> </a:t>
            </a:r>
            <a:r>
              <a:rPr lang="en-US" sz="3000" b="1" dirty="0" err="1">
                <a:latin typeface="+mj-lt"/>
                <a:ea typeface="Roboto Condensed Bold" panose="020B0604020202020204" charset="0"/>
                <a:cs typeface="Times New Roman" panose="02020603050405020304" pitchFamily="18" charset="0"/>
              </a:rPr>
              <a:t>ứng</a:t>
            </a:r>
            <a:r>
              <a:rPr lang="en-US" sz="3000" b="1" dirty="0">
                <a:latin typeface="+mj-lt"/>
                <a:ea typeface="Roboto Condensed Bold" panose="020B0604020202020204" charset="0"/>
                <a:cs typeface="Times New Roman" panose="02020603050405020304" pitchFamily="18" charset="0"/>
              </a:rPr>
              <a:t> </a:t>
            </a:r>
            <a:r>
              <a:rPr lang="en-US" sz="3000" b="1" dirty="0" err="1">
                <a:latin typeface="+mj-lt"/>
                <a:ea typeface="Roboto Condensed Bold" panose="020B0604020202020204" charset="0"/>
                <a:cs typeface="Times New Roman" panose="02020603050405020304" pitchFamily="18" charset="0"/>
              </a:rPr>
              <a:t>dụng</a:t>
            </a:r>
            <a:endParaRPr lang="en-US" sz="3000" b="1" dirty="0">
              <a:latin typeface="+mj-lt"/>
              <a:ea typeface="Roboto Condensed Bold" panose="020B0604020202020204" charset="0"/>
              <a:cs typeface="Times New Roman" panose="02020603050405020304" pitchFamily="18" charset="0"/>
            </a:endParaRPr>
          </a:p>
          <a:p>
            <a:pPr lvl="1">
              <a:lnSpc>
                <a:spcPct val="150000"/>
              </a:lnSpc>
              <a:buClr>
                <a:schemeClr val="tx1"/>
              </a:buClr>
              <a:buFont typeface="Wingdings" panose="05000000000000000000" pitchFamily="2" charset="2"/>
              <a:buChar char="v"/>
            </a:pPr>
            <a:r>
              <a:rPr lang="vi-VN" sz="2500" b="1" dirty="0">
                <a:latin typeface="Roboto Condensed (Body)"/>
                <a:ea typeface="Roboto Condensed Bold" panose="020B0604020202020204" charset="0"/>
                <a:cs typeface="Times New Roman" panose="02020603050405020304" pitchFamily="18" charset="0"/>
              </a:rPr>
              <a:t>Người dùng</a:t>
            </a:r>
            <a:r>
              <a:rPr lang="vi-VN" sz="2500" dirty="0">
                <a:latin typeface="Roboto Condensed (Body)"/>
                <a:ea typeface="Roboto Condensed Bold" panose="020B0604020202020204" charset="0"/>
                <a:cs typeface="Times New Roman" panose="02020603050405020304" pitchFamily="18" charset="0"/>
              </a:rPr>
              <a:t>: Đăng nhập, đăng kí, cập nhật thông tin, đặt vé nhanh, chọn ghế trực quan.</a:t>
            </a:r>
          </a:p>
          <a:p>
            <a:pPr lvl="1">
              <a:lnSpc>
                <a:spcPct val="150000"/>
              </a:lnSpc>
              <a:buClrTx/>
              <a:buFont typeface="Wingdings" panose="05000000000000000000" pitchFamily="2" charset="2"/>
              <a:buChar char="v"/>
            </a:pPr>
            <a:r>
              <a:rPr lang="vi-VN" sz="2500" b="1" dirty="0">
                <a:latin typeface="Roboto Condensed (Body)"/>
                <a:ea typeface="Roboto Condensed Bold" panose="020B0604020202020204" charset="0"/>
                <a:cs typeface="Times New Roman" panose="02020603050405020304" pitchFamily="18" charset="0"/>
              </a:rPr>
              <a:t>Rạp chiếu phim</a:t>
            </a:r>
            <a:r>
              <a:rPr lang="vi-VN" sz="2500" dirty="0">
                <a:latin typeface="Roboto Condensed (Body)"/>
                <a:ea typeface="Roboto Condensed Bold" panose="020B0604020202020204" charset="0"/>
                <a:cs typeface="Times New Roman" panose="02020603050405020304" pitchFamily="18" charset="0"/>
              </a:rPr>
              <a:t>: Quản lý người dùng, rạp, phim, lịch chiếu, tình trạng ghế, vé theo thời gian thực.</a:t>
            </a:r>
          </a:p>
          <a:p>
            <a:pPr lvl="1">
              <a:lnSpc>
                <a:spcPct val="150000"/>
              </a:lnSpc>
              <a:buClrTx/>
              <a:buFont typeface="Wingdings" panose="05000000000000000000" pitchFamily="2" charset="2"/>
              <a:buChar char="v"/>
            </a:pPr>
            <a:r>
              <a:rPr lang="vi-VN" sz="2500" b="1" dirty="0">
                <a:latin typeface="Roboto Condensed (Body)"/>
                <a:ea typeface="Roboto Condensed Bold" panose="020B0604020202020204" charset="0"/>
                <a:cs typeface="Times New Roman" panose="02020603050405020304" pitchFamily="18" charset="0"/>
              </a:rPr>
              <a:t>Nhà quản lý</a:t>
            </a:r>
            <a:r>
              <a:rPr lang="vi-VN" sz="2500" dirty="0">
                <a:latin typeface="Roboto Condensed (Body)"/>
                <a:ea typeface="Roboto Condensed Bold" panose="020B0604020202020204" charset="0"/>
                <a:cs typeface="Times New Roman" panose="02020603050405020304" pitchFamily="18" charset="0"/>
              </a:rPr>
              <a:t>: Thống kê doanh thu, dễ mở rộng quy mô hệ thống.</a:t>
            </a:r>
            <a:endParaRPr lang="en-US" sz="2500" dirty="0">
              <a:latin typeface="Roboto Condensed (Body)"/>
              <a:ea typeface="Roboto Condensed Bold" panose="020B0604020202020204" charset="0"/>
              <a:cs typeface="Times New Roman" panose="02020603050405020304" pitchFamily="18" charset="0"/>
            </a:endParaRPr>
          </a:p>
          <a:p>
            <a:pPr marL="0" indent="0">
              <a:buNone/>
            </a:pPr>
            <a:endParaRPr lang="en-US" dirty="0">
              <a:latin typeface="Roboto Condensed Bold" panose="020B0604020202020204"/>
              <a:ea typeface="Roboto Condensed Bold" panose="020B0604020202020204" charset="0"/>
              <a:cs typeface="Times New Roman" panose="02020603050405020304" pitchFamily="18" charset="0"/>
            </a:endParaRPr>
          </a:p>
          <a:p>
            <a:pPr marL="0" indent="0">
              <a:buNone/>
            </a:pPr>
            <a:endParaRPr dirty="0">
              <a:latin typeface="Roboto Condensed Bold" panose="020B0604020202020204"/>
              <a:ea typeface="Roboto Condensed Bold" panose="020B060402020202020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AB20755-BB8E-9BC6-037D-F43705155C5F}"/>
              </a:ext>
            </a:extLst>
          </p:cNvPr>
          <p:cNvSpPr>
            <a:spLocks noGrp="1"/>
          </p:cNvSpPr>
          <p:nvPr>
            <p:ph type="sldNum" sz="quarter" idx="12"/>
          </p:nvPr>
        </p:nvSpPr>
        <p:spPr/>
        <p:txBody>
          <a:bodyPr/>
          <a:lstStyle/>
          <a:p>
            <a:fld id="{C1FF6DA9-008F-8B48-92A6-B652298478BF}" type="slidenum">
              <a:rPr lang="en-US" smtClean="0"/>
              <a:t>4</a:t>
            </a:fld>
            <a:endParaRPr lang="en-US"/>
          </a:p>
        </p:txBody>
      </p:sp>
    </p:spTree>
    <p:extLst>
      <p:ext uri="{BB962C8B-B14F-4D97-AF65-F5344CB8AC3E}">
        <p14:creationId xmlns:p14="http://schemas.microsoft.com/office/powerpoint/2010/main" val="102375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297" y="8730"/>
            <a:ext cx="6571343" cy="1049235"/>
          </a:xfrm>
        </p:spPr>
        <p:txBody>
          <a:bodyPr>
            <a:normAutofit/>
          </a:bodyPr>
          <a:lstStyle/>
          <a:p>
            <a:r>
              <a:rPr lang="en-US" sz="3500" b="1" dirty="0">
                <a:solidFill>
                  <a:schemeClr val="accent2"/>
                </a:solidFill>
                <a:latin typeface="Roboto Condensed Bold" panose="020B0604020202020204"/>
                <a:ea typeface="Roboto" panose="02000000000000000000" pitchFamily="2" charset="0"/>
                <a:cs typeface="Times New Roman" panose="02020603050405020304" pitchFamily="18" charset="0"/>
              </a:rPr>
              <a:t>1. TỔNG QUAN</a:t>
            </a:r>
          </a:p>
        </p:txBody>
      </p:sp>
      <p:sp>
        <p:nvSpPr>
          <p:cNvPr id="3" name="Content Placeholder 2"/>
          <p:cNvSpPr>
            <a:spLocks noGrp="1"/>
          </p:cNvSpPr>
          <p:nvPr>
            <p:ph idx="1"/>
          </p:nvPr>
        </p:nvSpPr>
        <p:spPr>
          <a:xfrm>
            <a:off x="392198" y="719293"/>
            <a:ext cx="10712685" cy="6076795"/>
          </a:xfrm>
        </p:spPr>
        <p:txBody>
          <a:bodyPr>
            <a:normAutofit fontScale="92500"/>
          </a:bodyPr>
          <a:lstStyle/>
          <a:p>
            <a:pPr marL="0" indent="0">
              <a:buNone/>
            </a:pPr>
            <a:r>
              <a:rPr lang="en-US" sz="3000" b="1" dirty="0">
                <a:latin typeface="Roboto Condensed Bold" panose="020B0604020202020204"/>
                <a:cs typeface="Times New Roman" panose="02020603050405020304" pitchFamily="18" charset="0"/>
              </a:rPr>
              <a:t>1.4 </a:t>
            </a:r>
            <a:r>
              <a:rPr lang="en-US" sz="3000" b="1" dirty="0" err="1">
                <a:latin typeface="Roboto Condensed Bold" panose="020B0604020202020204"/>
                <a:cs typeface="Times New Roman" panose="02020603050405020304" pitchFamily="18" charset="0"/>
              </a:rPr>
              <a:t>Tổng</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quan</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công</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nghệ</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phần</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mềm</a:t>
            </a:r>
            <a:endParaRPr lang="en-US" sz="3000" b="1" dirty="0">
              <a:latin typeface="Roboto Condensed Bold" panose="020B0604020202020204"/>
              <a:cs typeface="Times New Roman" panose="02020603050405020304" pitchFamily="18" charset="0"/>
            </a:endParaRPr>
          </a:p>
          <a:p>
            <a:pPr lvl="1">
              <a:lnSpc>
                <a:spcPct val="160000"/>
              </a:lnSpc>
              <a:buClr>
                <a:schemeClr val="tx1"/>
              </a:buClr>
              <a:buFont typeface="Wingdings" panose="05000000000000000000" pitchFamily="2" charset="2"/>
              <a:buChar char="v"/>
            </a:pPr>
            <a:r>
              <a:rPr lang="vi-VN" sz="2700" dirty="0">
                <a:latin typeface="Roboto Condensed "/>
                <a:ea typeface="Roboto Condensed Bold" panose="020B0604020202020204" charset="0"/>
                <a:cs typeface="Times New Roman" panose="02020603050405020304" pitchFamily="18" charset="0"/>
              </a:rPr>
              <a:t>Quy trình SDLC: </a:t>
            </a:r>
            <a:r>
              <a:rPr lang="vi-VN" sz="2700" b="1" dirty="0">
                <a:latin typeface="Roboto Condensed "/>
                <a:ea typeface="Roboto Condensed Bold" panose="020B0604020202020204" charset="0"/>
                <a:cs typeface="Times New Roman" panose="02020603050405020304" pitchFamily="18" charset="0"/>
              </a:rPr>
              <a:t>Phân tích </a:t>
            </a:r>
            <a:r>
              <a:rPr lang="vi-VN" sz="2700" dirty="0">
                <a:latin typeface="Roboto Condensed "/>
                <a:ea typeface="Roboto Condensed Bold" panose="020B0604020202020204" charset="0"/>
                <a:cs typeface="Times New Roman" panose="02020603050405020304" pitchFamily="18" charset="0"/>
              </a:rPr>
              <a:t>→ </a:t>
            </a:r>
            <a:r>
              <a:rPr lang="vi-VN" sz="2700" b="1" dirty="0">
                <a:latin typeface="Roboto Condensed "/>
                <a:ea typeface="Roboto Condensed Bold" panose="020B0604020202020204" charset="0"/>
                <a:cs typeface="Times New Roman" panose="02020603050405020304" pitchFamily="18" charset="0"/>
              </a:rPr>
              <a:t>Thiết kế </a:t>
            </a:r>
            <a:r>
              <a:rPr lang="vi-VN" sz="2700" dirty="0">
                <a:latin typeface="Roboto Condensed "/>
                <a:ea typeface="Roboto Condensed Bold" panose="020B0604020202020204" charset="0"/>
                <a:cs typeface="Times New Roman" panose="02020603050405020304" pitchFamily="18" charset="0"/>
              </a:rPr>
              <a:t>→ </a:t>
            </a:r>
            <a:r>
              <a:rPr lang="vi-VN" sz="2700" b="1" dirty="0">
                <a:latin typeface="Roboto Condensed "/>
                <a:ea typeface="Roboto Condensed Bold" panose="020B0604020202020204" charset="0"/>
                <a:cs typeface="Times New Roman" panose="02020603050405020304" pitchFamily="18" charset="0"/>
              </a:rPr>
              <a:t>Lập trình </a:t>
            </a:r>
            <a:r>
              <a:rPr lang="vi-VN" sz="2700" dirty="0">
                <a:latin typeface="Roboto Condensed "/>
                <a:ea typeface="Roboto Condensed Bold" panose="020B0604020202020204" charset="0"/>
                <a:cs typeface="Times New Roman" panose="02020603050405020304" pitchFamily="18" charset="0"/>
              </a:rPr>
              <a:t>→ </a:t>
            </a:r>
            <a:r>
              <a:rPr lang="vi-VN" sz="2700" b="1" dirty="0">
                <a:latin typeface="Roboto Condensed "/>
                <a:ea typeface="Roboto Condensed Bold" panose="020B0604020202020204" charset="0"/>
                <a:cs typeface="Times New Roman" panose="02020603050405020304" pitchFamily="18" charset="0"/>
              </a:rPr>
              <a:t>Kiểm thử </a:t>
            </a:r>
            <a:r>
              <a:rPr lang="vi-VN" sz="2700" dirty="0">
                <a:latin typeface="Roboto Condensed "/>
                <a:ea typeface="Roboto Condensed Bold" panose="020B0604020202020204" charset="0"/>
                <a:cs typeface="Times New Roman" panose="02020603050405020304" pitchFamily="18" charset="0"/>
              </a:rPr>
              <a:t>→ </a:t>
            </a:r>
            <a:r>
              <a:rPr lang="vi-VN" sz="2700" b="1" dirty="0">
                <a:latin typeface="Roboto Condensed "/>
                <a:ea typeface="Roboto Condensed Bold" panose="020B0604020202020204" charset="0"/>
                <a:cs typeface="Times New Roman" panose="02020603050405020304" pitchFamily="18" charset="0"/>
              </a:rPr>
              <a:t>Triển khai</a:t>
            </a:r>
          </a:p>
          <a:p>
            <a:pPr lvl="2">
              <a:lnSpc>
                <a:spcPct val="160000"/>
              </a:lnSpc>
              <a:buClr>
                <a:schemeClr val="tx1"/>
              </a:buClr>
              <a:buFont typeface="Arial" panose="020B0604020202020204" pitchFamily="34" charset="0"/>
              <a:buChar char="•"/>
            </a:pPr>
            <a:r>
              <a:rPr lang="vi-VN" sz="2700" dirty="0">
                <a:latin typeface="Roboto Condensed (Body)"/>
                <a:ea typeface="Roboto Condensed Bold" panose="020B0604020202020204" charset="0"/>
                <a:cs typeface="Times New Roman" panose="02020603050405020304" pitchFamily="18" charset="0"/>
              </a:rPr>
              <a:t>Kiến trúc Client–Server</a:t>
            </a:r>
          </a:p>
          <a:p>
            <a:pPr lvl="2">
              <a:lnSpc>
                <a:spcPct val="160000"/>
              </a:lnSpc>
              <a:buClr>
                <a:schemeClr val="tx1"/>
              </a:buClr>
              <a:buFont typeface="Arial" panose="020B0604020202020204" pitchFamily="34" charset="0"/>
              <a:buChar char="•"/>
            </a:pPr>
            <a:r>
              <a:rPr lang="vi-VN" sz="2700" dirty="0">
                <a:latin typeface="Roboto Condensed (Body)"/>
                <a:ea typeface="Roboto Condensed Bold" panose="020B0604020202020204" charset="0"/>
                <a:cs typeface="Times New Roman" panose="02020603050405020304" pitchFamily="18" charset="0"/>
              </a:rPr>
              <a:t>Frontend: React</a:t>
            </a:r>
          </a:p>
          <a:p>
            <a:pPr lvl="2">
              <a:lnSpc>
                <a:spcPct val="160000"/>
              </a:lnSpc>
              <a:buClr>
                <a:schemeClr val="tx1"/>
              </a:buClr>
              <a:buFont typeface="Arial" panose="020B0604020202020204" pitchFamily="34" charset="0"/>
              <a:buChar char="•"/>
            </a:pPr>
            <a:r>
              <a:rPr lang="vi-VN" sz="2700" dirty="0">
                <a:latin typeface="Roboto Condensed (Body)"/>
                <a:ea typeface="Roboto Condensed Bold" panose="020B0604020202020204" charset="0"/>
                <a:cs typeface="Times New Roman" panose="02020603050405020304" pitchFamily="18" charset="0"/>
              </a:rPr>
              <a:t>Backend: Node.js + Express</a:t>
            </a:r>
          </a:p>
          <a:p>
            <a:pPr lvl="3">
              <a:lnSpc>
                <a:spcPct val="160000"/>
              </a:lnSpc>
              <a:buClr>
                <a:schemeClr val="tx1"/>
              </a:buClr>
              <a:buFont typeface="Arial" panose="020B0604020202020204" pitchFamily="34" charset="0"/>
              <a:buChar char="•"/>
            </a:pPr>
            <a:r>
              <a:rPr lang="vi-VN" sz="2700" dirty="0">
                <a:latin typeface="Roboto Condensed (Body)"/>
                <a:ea typeface="Roboto Condensed Bold" panose="020B0604020202020204" charset="0"/>
                <a:cs typeface="Times New Roman" panose="02020603050405020304" pitchFamily="18" charset="0"/>
              </a:rPr>
              <a:t>Kiến trúc backend: module hóa → dễ bảo trì &amp; mở rộng.</a:t>
            </a:r>
          </a:p>
          <a:p>
            <a:pPr lvl="2">
              <a:lnSpc>
                <a:spcPct val="160000"/>
              </a:lnSpc>
              <a:buClr>
                <a:schemeClr val="tx1"/>
              </a:buClr>
              <a:buFont typeface="Arial" panose="020B0604020202020204" pitchFamily="34" charset="0"/>
              <a:buChar char="•"/>
            </a:pPr>
            <a:r>
              <a:rPr lang="vi-VN" sz="2700" dirty="0">
                <a:latin typeface="Roboto Condensed (Body)"/>
                <a:ea typeface="Roboto Condensed Bold" panose="020B0604020202020204" charset="0"/>
                <a:cs typeface="Times New Roman" panose="02020603050405020304" pitchFamily="18" charset="0"/>
              </a:rPr>
              <a:t>Cơ sở dữ liệu: MySQL</a:t>
            </a:r>
          </a:p>
          <a:p>
            <a:pPr lvl="1">
              <a:lnSpc>
                <a:spcPct val="160000"/>
              </a:lnSpc>
              <a:buClr>
                <a:schemeClr val="tx1"/>
              </a:buClr>
              <a:buFont typeface="Wingdings" panose="05000000000000000000" pitchFamily="2" charset="2"/>
              <a:buChar char="v"/>
            </a:pPr>
            <a:r>
              <a:rPr lang="vi-VN" sz="2700" dirty="0">
                <a:ea typeface="Roboto Condensed Bold" panose="020B0604020202020204" charset="0"/>
                <a:cs typeface="Times New Roman" panose="02020603050405020304" pitchFamily="18" charset="0"/>
              </a:rPr>
              <a:t>Triển khai: Docker Compose giúp đóng gói &amp; triển khai đồng nhất môi trường</a:t>
            </a:r>
            <a:r>
              <a:rPr lang="vi-VN" sz="2300" dirty="0">
                <a:ea typeface="Roboto Condensed Bold" panose="020B0604020202020204"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7759BAF7-A9B0-A389-0BE4-4BFA27A3313F}"/>
              </a:ext>
            </a:extLst>
          </p:cNvPr>
          <p:cNvSpPr>
            <a:spLocks noGrp="1"/>
          </p:cNvSpPr>
          <p:nvPr>
            <p:ph type="sldNum" sz="quarter" idx="12"/>
          </p:nvPr>
        </p:nvSpPr>
        <p:spPr/>
        <p:txBody>
          <a:bodyPr/>
          <a:lstStyle/>
          <a:p>
            <a:fld id="{C1FF6DA9-008F-8B48-92A6-B652298478BF}" type="slidenum">
              <a:rPr lang="en-US" smtClean="0"/>
              <a:t>5</a:t>
            </a:fld>
            <a:endParaRPr lang="en-US"/>
          </a:p>
        </p:txBody>
      </p:sp>
    </p:spTree>
    <p:extLst>
      <p:ext uri="{BB962C8B-B14F-4D97-AF65-F5344CB8AC3E}">
        <p14:creationId xmlns:p14="http://schemas.microsoft.com/office/powerpoint/2010/main" val="234502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297" y="8730"/>
            <a:ext cx="6571343" cy="1049235"/>
          </a:xfrm>
        </p:spPr>
        <p:txBody>
          <a:bodyPr>
            <a:normAutofit/>
          </a:bodyPr>
          <a:lstStyle/>
          <a:p>
            <a:r>
              <a:rPr lang="en-US" sz="3500" b="1" dirty="0">
                <a:solidFill>
                  <a:schemeClr val="accent2"/>
                </a:solidFill>
                <a:latin typeface="Roboto Condensed Bold" panose="020B0604020202020204"/>
                <a:ea typeface="Roboto" panose="02000000000000000000" pitchFamily="2" charset="0"/>
                <a:cs typeface="Times New Roman" panose="02020603050405020304" pitchFamily="18" charset="0"/>
              </a:rPr>
              <a:t>1. TỔNG QUAN</a:t>
            </a:r>
          </a:p>
        </p:txBody>
      </p:sp>
      <p:sp>
        <p:nvSpPr>
          <p:cNvPr id="3" name="Content Placeholder 2"/>
          <p:cNvSpPr>
            <a:spLocks noGrp="1"/>
          </p:cNvSpPr>
          <p:nvPr>
            <p:ph idx="1"/>
          </p:nvPr>
        </p:nvSpPr>
        <p:spPr>
          <a:xfrm>
            <a:off x="392198" y="719293"/>
            <a:ext cx="10712685" cy="6076795"/>
          </a:xfrm>
        </p:spPr>
        <p:txBody>
          <a:bodyPr>
            <a:normAutofit/>
          </a:bodyPr>
          <a:lstStyle/>
          <a:p>
            <a:pPr marL="0" indent="0">
              <a:buNone/>
            </a:pPr>
            <a:r>
              <a:rPr lang="en-US" sz="3000" b="1" dirty="0">
                <a:latin typeface="Roboto Condensed Bold" panose="020B0604020202020204"/>
                <a:cs typeface="Times New Roman" panose="02020603050405020304" pitchFamily="18" charset="0"/>
              </a:rPr>
              <a:t>1.5 </a:t>
            </a:r>
            <a:r>
              <a:rPr lang="vi-VN" sz="3000" b="1" dirty="0"/>
              <a:t>Tính cần thiết của phần mềm phân tán/cloud</a:t>
            </a:r>
          </a:p>
          <a:p>
            <a:pPr>
              <a:lnSpc>
                <a:spcPct val="150000"/>
              </a:lnSpc>
              <a:buFont typeface="Wingdings" panose="05000000000000000000" pitchFamily="2" charset="2"/>
              <a:buChar char="v"/>
            </a:pPr>
            <a:r>
              <a:rPr lang="vi-VN" sz="3200" dirty="0"/>
              <a:t>Hệ thống phải phục vụ nhiều người dùng đồng thời</a:t>
            </a:r>
          </a:p>
          <a:p>
            <a:pPr>
              <a:lnSpc>
                <a:spcPct val="150000"/>
              </a:lnSpc>
              <a:buFont typeface="Wingdings" panose="05000000000000000000" pitchFamily="2" charset="2"/>
              <a:buChar char="v"/>
            </a:pPr>
            <a:r>
              <a:rPr lang="vi-VN" sz="3200" dirty="0"/>
              <a:t>Cloud đảm bảo khả năng mở rộng và hiệu năng cao</a:t>
            </a:r>
          </a:p>
          <a:p>
            <a:pPr>
              <a:lnSpc>
                <a:spcPct val="150000"/>
              </a:lnSpc>
              <a:buFont typeface="Wingdings" panose="05000000000000000000" pitchFamily="2" charset="2"/>
              <a:buChar char="v"/>
            </a:pPr>
            <a:r>
              <a:rPr lang="vi-VN" sz="3200" dirty="0"/>
              <a:t>Triển khai dễ dàng, tiết kiệm chi phí</a:t>
            </a:r>
          </a:p>
        </p:txBody>
      </p:sp>
      <p:sp>
        <p:nvSpPr>
          <p:cNvPr id="4" name="Slide Number Placeholder 3">
            <a:extLst>
              <a:ext uri="{FF2B5EF4-FFF2-40B4-BE49-F238E27FC236}">
                <a16:creationId xmlns:a16="http://schemas.microsoft.com/office/drawing/2014/main" id="{7759BAF7-A9B0-A389-0BE4-4BFA27A3313F}"/>
              </a:ext>
            </a:extLst>
          </p:cNvPr>
          <p:cNvSpPr>
            <a:spLocks noGrp="1"/>
          </p:cNvSpPr>
          <p:nvPr>
            <p:ph type="sldNum" sz="quarter" idx="12"/>
          </p:nvPr>
        </p:nvSpPr>
        <p:spPr/>
        <p:txBody>
          <a:bodyPr/>
          <a:lstStyle/>
          <a:p>
            <a:fld id="{C1FF6DA9-008F-8B48-92A6-B652298478BF}" type="slidenum">
              <a:rPr lang="en-US" smtClean="0"/>
              <a:t>6</a:t>
            </a:fld>
            <a:endParaRPr lang="en-US"/>
          </a:p>
        </p:txBody>
      </p:sp>
    </p:spTree>
    <p:extLst>
      <p:ext uri="{BB962C8B-B14F-4D97-AF65-F5344CB8AC3E}">
        <p14:creationId xmlns:p14="http://schemas.microsoft.com/office/powerpoint/2010/main" val="386834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78698"/>
            <a:ext cx="8958296" cy="1049235"/>
          </a:xfrm>
        </p:spPr>
        <p:txBody>
          <a:bodyPr>
            <a:normAutofit/>
          </a:bodyPr>
          <a:lstStyle/>
          <a:p>
            <a:r>
              <a:rPr lang="vi-VN" sz="3100" b="1" dirty="0">
                <a:solidFill>
                  <a:schemeClr val="accent2"/>
                </a:solidFill>
                <a:latin typeface="Times New Roman" panose="02020603050405020304" pitchFamily="18" charset="0"/>
                <a:cs typeface="Times New Roman" panose="02020603050405020304" pitchFamily="18" charset="0"/>
              </a:rPr>
              <a:t>2. </a:t>
            </a:r>
            <a:r>
              <a:rPr lang="en-US" sz="3100" b="1" dirty="0">
                <a:solidFill>
                  <a:schemeClr val="accent2"/>
                </a:solidFill>
                <a:latin typeface="Roboto Condensed Bold" panose="020B0604020202020204"/>
                <a:cs typeface="Times New Roman" panose="02020603050405020304" pitchFamily="18" charset="0"/>
              </a:rPr>
              <a:t>PHÂN TÍCH YÊU CẦU HỆ </a:t>
            </a:r>
            <a:r>
              <a:rPr lang="en-US" sz="3500" b="1" dirty="0">
                <a:solidFill>
                  <a:schemeClr val="accent2"/>
                </a:solidFill>
                <a:latin typeface="Roboto Condensed Bold" panose="020B0604020202020204"/>
                <a:cs typeface="Times New Roman" panose="02020603050405020304" pitchFamily="18" charset="0"/>
              </a:rPr>
              <a:t>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8446" y="603316"/>
            <a:ext cx="12192000" cy="6254684"/>
          </a:xfrm>
        </p:spPr>
        <p:txBody>
          <a:bodyPr>
            <a:normAutofit/>
          </a:bodyPr>
          <a:lstStyle/>
          <a:p>
            <a:pPr marL="0" indent="0">
              <a:buNone/>
            </a:pPr>
            <a:r>
              <a:rPr lang="en-US" sz="3200" b="1" dirty="0">
                <a:latin typeface="+mj-lt"/>
                <a:cs typeface="Times New Roman" panose="02020603050405020304" pitchFamily="18" charset="0"/>
              </a:rPr>
              <a:t>2.1 </a:t>
            </a:r>
            <a:r>
              <a:rPr lang="en-US" sz="3200" b="1" dirty="0" err="1">
                <a:latin typeface="+mj-lt"/>
                <a:cs typeface="Times New Roman" panose="02020603050405020304" pitchFamily="18" charset="0"/>
              </a:rPr>
              <a:t>Chức</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năng</a:t>
            </a:r>
            <a:r>
              <a:rPr lang="en-US" sz="3200" b="1" dirty="0">
                <a:latin typeface="+mj-lt"/>
                <a:cs typeface="Times New Roman" panose="02020603050405020304" pitchFamily="18" charset="0"/>
              </a:rPr>
              <a:t> </a:t>
            </a:r>
            <a:r>
              <a:rPr lang="en-US" sz="3200" b="1" dirty="0" err="1">
                <a:latin typeface="+mj-lt"/>
                <a:cs typeface="Times New Roman" panose="02020603050405020304" pitchFamily="18" charset="0"/>
              </a:rPr>
              <a:t>chính</a:t>
            </a:r>
            <a:r>
              <a:rPr lang="en-US" sz="3200" b="1" dirty="0">
                <a:latin typeface="+mj-lt"/>
                <a:cs typeface="Times New Roman" panose="02020603050405020304" pitchFamily="18" charset="0"/>
              </a:rPr>
              <a:t> (Functional Requirements)</a:t>
            </a:r>
          </a:p>
          <a:p>
            <a:pPr marL="0" indent="0">
              <a:buNone/>
            </a:pPr>
            <a:endParaRPr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7</a:t>
            </a:fld>
            <a:endParaRPr lang="en-US"/>
          </a:p>
        </p:txBody>
      </p:sp>
      <p:graphicFrame>
        <p:nvGraphicFramePr>
          <p:cNvPr id="4" name="Table 3">
            <a:extLst>
              <a:ext uri="{FF2B5EF4-FFF2-40B4-BE49-F238E27FC236}">
                <a16:creationId xmlns:a16="http://schemas.microsoft.com/office/drawing/2014/main" id="{E6A2DF04-2FC6-D8BF-6308-A216FD2C2BB4}"/>
              </a:ext>
            </a:extLst>
          </p:cNvPr>
          <p:cNvGraphicFramePr>
            <a:graphicFrameLocks noGrp="1"/>
          </p:cNvGraphicFramePr>
          <p:nvPr>
            <p:extLst>
              <p:ext uri="{D42A27DB-BD31-4B8C-83A1-F6EECF244321}">
                <p14:modId xmlns:p14="http://schemas.microsoft.com/office/powerpoint/2010/main" val="1732947408"/>
              </p:ext>
            </p:extLst>
          </p:nvPr>
        </p:nvGraphicFramePr>
        <p:xfrm>
          <a:off x="677334" y="1278523"/>
          <a:ext cx="9137998" cy="5326380"/>
        </p:xfrm>
        <a:graphic>
          <a:graphicData uri="http://schemas.openxmlformats.org/drawingml/2006/table">
            <a:tbl>
              <a:tblPr firstRow="1" bandRow="1">
                <a:tableStyleId>{793D81CF-94F2-401A-BA57-92F5A7B2D0C5}</a:tableStyleId>
              </a:tblPr>
              <a:tblGrid>
                <a:gridCol w="4635446">
                  <a:extLst>
                    <a:ext uri="{9D8B030D-6E8A-4147-A177-3AD203B41FA5}">
                      <a16:colId xmlns:a16="http://schemas.microsoft.com/office/drawing/2014/main" val="2003689197"/>
                    </a:ext>
                  </a:extLst>
                </a:gridCol>
                <a:gridCol w="4502552">
                  <a:extLst>
                    <a:ext uri="{9D8B030D-6E8A-4147-A177-3AD203B41FA5}">
                      <a16:colId xmlns:a16="http://schemas.microsoft.com/office/drawing/2014/main" val="3854844404"/>
                    </a:ext>
                  </a:extLst>
                </a:gridCol>
              </a:tblGrid>
              <a:tr h="581891">
                <a:tc>
                  <a:txBody>
                    <a:bodyPr/>
                    <a:lstStyle/>
                    <a:p>
                      <a:pPr algn="l"/>
                      <a:r>
                        <a:rPr lang="vi-VN" sz="1800" b="1" kern="1200" dirty="0">
                          <a:solidFill>
                            <a:schemeClr val="lt1"/>
                          </a:solidFill>
                        </a:rPr>
                        <a:t>Người dùng (khách hàng)</a:t>
                      </a:r>
                      <a:endParaRPr lang="vi-V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err="1">
                          <a:solidFill>
                            <a:schemeClr val="lt1"/>
                          </a:solidFill>
                        </a:rPr>
                        <a:t>Quản</a:t>
                      </a:r>
                      <a:r>
                        <a:rPr lang="en-US" sz="1800" b="1" kern="1200" dirty="0">
                          <a:solidFill>
                            <a:schemeClr val="lt1"/>
                          </a:solidFill>
                        </a:rPr>
                        <a:t> </a:t>
                      </a:r>
                      <a:r>
                        <a:rPr lang="en-US" sz="1800" b="1" kern="1200" dirty="0" err="1">
                          <a:solidFill>
                            <a:schemeClr val="lt1"/>
                          </a:solidFill>
                        </a:rPr>
                        <a:t>trị</a:t>
                      </a:r>
                      <a:r>
                        <a:rPr lang="en-US" sz="1800" b="1" kern="1200" dirty="0">
                          <a:solidFill>
                            <a:schemeClr val="lt1"/>
                          </a:solidFill>
                        </a:rPr>
                        <a:t> </a:t>
                      </a:r>
                      <a:r>
                        <a:rPr lang="en-US" sz="1800" b="1" kern="1200" dirty="0" err="1">
                          <a:solidFill>
                            <a:schemeClr val="lt1"/>
                          </a:solidFill>
                        </a:rPr>
                        <a:t>viên</a:t>
                      </a:r>
                      <a:r>
                        <a:rPr lang="en-US" sz="1800" b="1" kern="1200" dirty="0">
                          <a:solidFill>
                            <a:schemeClr val="lt1"/>
                          </a:solidFill>
                        </a:rPr>
                        <a:t> (admin)</a:t>
                      </a:r>
                    </a:p>
                    <a:p>
                      <a:pPr algn="l"/>
                      <a:endParaRPr lang="vi-V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5337670"/>
                  </a:ext>
                </a:extLst>
              </a:tr>
              <a:tr h="332509">
                <a:tc>
                  <a:txBody>
                    <a:bodyPr/>
                    <a:lstStyle/>
                    <a:p>
                      <a:pPr marL="0" lvl="1" indent="0">
                        <a:lnSpc>
                          <a:spcPct val="150000"/>
                        </a:lnSpc>
                        <a:buClr>
                          <a:schemeClr val="tx1"/>
                        </a:buClr>
                        <a:buFont typeface="Wingdings" panose="05000000000000000000" pitchFamily="2" charset="2"/>
                        <a:buChar char="Ø"/>
                      </a:pPr>
                      <a:r>
                        <a:rPr lang="vi-VN" sz="2100" dirty="0"/>
                        <a:t>Đăng ký, đăng nhập, cập nhật thông tin cá nhân</a:t>
                      </a:r>
                      <a:r>
                        <a:rPr lang="en-US" sz="2100" dirty="0"/>
                        <a:t>.</a:t>
                      </a:r>
                    </a:p>
                    <a:p>
                      <a:pPr marL="0" lvl="1" indent="0">
                        <a:lnSpc>
                          <a:spcPct val="150000"/>
                        </a:lnSpc>
                        <a:buClr>
                          <a:schemeClr val="tx1"/>
                        </a:buClr>
                        <a:buFont typeface="Wingdings" panose="05000000000000000000" pitchFamily="2" charset="2"/>
                        <a:buChar char="Ø"/>
                      </a:pPr>
                      <a:r>
                        <a:rPr lang="vi-VN" sz="2100" dirty="0"/>
                        <a:t>Xem danh sách</a:t>
                      </a:r>
                      <a:r>
                        <a:rPr lang="en-US" sz="2100" dirty="0"/>
                        <a:t> </a:t>
                      </a:r>
                      <a:r>
                        <a:rPr lang="en-US" sz="2100" dirty="0" err="1"/>
                        <a:t>phim</a:t>
                      </a:r>
                      <a:r>
                        <a:rPr lang="en-US" sz="2100" dirty="0"/>
                        <a:t> </a:t>
                      </a:r>
                      <a:r>
                        <a:rPr lang="en-US" sz="2100" dirty="0" err="1"/>
                        <a:t>đang</a:t>
                      </a:r>
                      <a:r>
                        <a:rPr lang="en-US" sz="2100" dirty="0"/>
                        <a:t> </a:t>
                      </a:r>
                      <a:r>
                        <a:rPr lang="en-US" sz="2100" dirty="0" err="1"/>
                        <a:t>chiếu</a:t>
                      </a:r>
                      <a:r>
                        <a:rPr lang="en-US" sz="2100" dirty="0"/>
                        <a:t> </a:t>
                      </a:r>
                      <a:r>
                        <a:rPr lang="en-US" sz="2100" dirty="0" err="1"/>
                        <a:t>và</a:t>
                      </a:r>
                      <a:r>
                        <a:rPr lang="en-US" sz="2100" dirty="0"/>
                        <a:t> </a:t>
                      </a:r>
                      <a:r>
                        <a:rPr lang="en-US" sz="2100" dirty="0" err="1"/>
                        <a:t>sắp</a:t>
                      </a:r>
                      <a:r>
                        <a:rPr lang="en-US" sz="2100" dirty="0"/>
                        <a:t> </a:t>
                      </a:r>
                      <a:r>
                        <a:rPr lang="en-US" sz="2100" dirty="0" err="1"/>
                        <a:t>chiếu</a:t>
                      </a:r>
                      <a:r>
                        <a:rPr lang="en-US" sz="2100" dirty="0"/>
                        <a:t>.</a:t>
                      </a:r>
                    </a:p>
                    <a:p>
                      <a:pPr marL="0" lvl="1" indent="0">
                        <a:lnSpc>
                          <a:spcPct val="150000"/>
                        </a:lnSpc>
                        <a:buClr>
                          <a:schemeClr val="tx1"/>
                        </a:buClr>
                        <a:buFont typeface="Wingdings" panose="05000000000000000000" pitchFamily="2" charset="2"/>
                        <a:buChar char="Ø"/>
                      </a:pPr>
                      <a:r>
                        <a:rPr lang="en-US" sz="2100" dirty="0" err="1"/>
                        <a:t>Xem</a:t>
                      </a:r>
                      <a:r>
                        <a:rPr lang="en-US" sz="2100" dirty="0"/>
                        <a:t> </a:t>
                      </a:r>
                      <a:r>
                        <a:rPr lang="en-US" sz="2100" dirty="0" err="1"/>
                        <a:t>thông</a:t>
                      </a:r>
                      <a:r>
                        <a:rPr lang="en-US" sz="2100" dirty="0"/>
                        <a:t> tin chi </a:t>
                      </a:r>
                      <a:r>
                        <a:rPr lang="en-US" sz="2100" dirty="0" err="1"/>
                        <a:t>tiết</a:t>
                      </a:r>
                      <a:r>
                        <a:rPr lang="en-US" sz="2100" dirty="0"/>
                        <a:t> </a:t>
                      </a:r>
                      <a:r>
                        <a:rPr lang="en-US" sz="2100" dirty="0" err="1"/>
                        <a:t>phim</a:t>
                      </a:r>
                      <a:endParaRPr lang="en-US" sz="2100" dirty="0"/>
                    </a:p>
                    <a:p>
                      <a:pPr marL="0" lvl="1" indent="0">
                        <a:lnSpc>
                          <a:spcPct val="150000"/>
                        </a:lnSpc>
                        <a:buClr>
                          <a:schemeClr val="tx1"/>
                        </a:buClr>
                        <a:buFont typeface="Wingdings" panose="05000000000000000000" pitchFamily="2" charset="2"/>
                        <a:buChar char="Ø"/>
                      </a:pPr>
                      <a:r>
                        <a:rPr lang="vi-VN" sz="2100" dirty="0"/>
                        <a:t>Tìm kiếm, lọc phim theo thể loại/thời gian</a:t>
                      </a:r>
                      <a:r>
                        <a:rPr lang="en-US" sz="2100" dirty="0"/>
                        <a:t>.</a:t>
                      </a:r>
                    </a:p>
                    <a:p>
                      <a:pPr marL="0" lvl="1" indent="0">
                        <a:lnSpc>
                          <a:spcPct val="150000"/>
                        </a:lnSpc>
                        <a:buClr>
                          <a:schemeClr val="tx1"/>
                        </a:buClr>
                        <a:buFont typeface="Wingdings" panose="05000000000000000000" pitchFamily="2" charset="2"/>
                        <a:buChar char="Ø"/>
                      </a:pPr>
                      <a:r>
                        <a:rPr lang="vi-VN" sz="2100" dirty="0"/>
                        <a:t>Đặt vé: chọn ghế từ sơ đồ, thanh toán, xem lại vé đã mua</a:t>
                      </a:r>
                      <a:r>
                        <a:rPr lang="en-US" sz="2100" dirty="0"/>
                        <a:t>.</a:t>
                      </a:r>
                    </a:p>
                    <a:p>
                      <a:endParaRPr lang="vi-VN" dirty="0"/>
                    </a:p>
                  </a:txBody>
                  <a:tcPr>
                    <a:lnR w="12700" cap="flat" cmpd="sng" algn="ctr">
                      <a:solidFill>
                        <a:schemeClr val="tx1"/>
                      </a:solidFill>
                      <a:prstDash val="solid"/>
                      <a:round/>
                      <a:headEnd type="none" w="med" len="med"/>
                      <a:tailEnd type="none" w="med" len="med"/>
                    </a:lnR>
                    <a:noFill/>
                  </a:tcPr>
                </a:tc>
                <a:tc>
                  <a:txBody>
                    <a:bodyPr/>
                    <a:lstStyle/>
                    <a:p>
                      <a:pPr marL="0" lvl="1" indent="0">
                        <a:lnSpc>
                          <a:spcPct val="150000"/>
                        </a:lnSpc>
                        <a:buClr>
                          <a:schemeClr val="tx1"/>
                        </a:buClr>
                        <a:buFont typeface="Wingdings" panose="05000000000000000000" pitchFamily="2" charset="2"/>
                        <a:buChar char="Ø"/>
                      </a:pPr>
                      <a:r>
                        <a:rPr lang="vi-VN" sz="2100" dirty="0"/>
                        <a:t>Đăng nhập vào hệ thống quản trị</a:t>
                      </a:r>
                      <a:r>
                        <a:rPr lang="en-US" sz="2100" dirty="0"/>
                        <a:t>.</a:t>
                      </a:r>
                    </a:p>
                    <a:p>
                      <a:pPr marL="0" lvl="1" indent="0">
                        <a:lnSpc>
                          <a:spcPct val="150000"/>
                        </a:lnSpc>
                        <a:buClr>
                          <a:schemeClr val="tx1"/>
                        </a:buClr>
                        <a:buFont typeface="Wingdings" panose="05000000000000000000" pitchFamily="2" charset="2"/>
                        <a:buChar char="Ø"/>
                      </a:pPr>
                      <a:r>
                        <a:rPr lang="vi-VN" sz="2100" dirty="0"/>
                        <a:t>Quản lý phim, rạp, cụm rạp, phòng chiếu, suất chiếu</a:t>
                      </a:r>
                      <a:r>
                        <a:rPr lang="en-US" sz="2100" dirty="0"/>
                        <a:t>.</a:t>
                      </a:r>
                    </a:p>
                    <a:p>
                      <a:pPr marL="0" lvl="1" indent="0">
                        <a:lnSpc>
                          <a:spcPct val="150000"/>
                        </a:lnSpc>
                        <a:buClr>
                          <a:schemeClr val="tx1"/>
                        </a:buClr>
                        <a:buFont typeface="Wingdings" panose="05000000000000000000" pitchFamily="2" charset="2"/>
                        <a:buChar char="Ø"/>
                      </a:pPr>
                      <a:r>
                        <a:rPr lang="vi-VN" sz="2100" dirty="0"/>
                        <a:t>Quản lý người dung</a:t>
                      </a:r>
                      <a:r>
                        <a:rPr lang="en-US" sz="2100" dirty="0"/>
                        <a:t>.</a:t>
                      </a:r>
                    </a:p>
                    <a:p>
                      <a:pPr marL="0" lvl="1" indent="0">
                        <a:lnSpc>
                          <a:spcPct val="150000"/>
                        </a:lnSpc>
                        <a:buClr>
                          <a:schemeClr val="tx1"/>
                        </a:buClr>
                        <a:buFont typeface="Wingdings" panose="05000000000000000000" pitchFamily="2" charset="2"/>
                        <a:buChar char="Ø"/>
                      </a:pPr>
                      <a:r>
                        <a:rPr lang="vi-VN" sz="2100" dirty="0"/>
                        <a:t>Xem báo cáo thống kê doanh thu, vé bán, tình trạng phim</a:t>
                      </a:r>
                      <a:r>
                        <a:rPr lang="en-US" sz="2100" dirty="0"/>
                        <a:t>.</a:t>
                      </a:r>
                    </a:p>
                    <a:p>
                      <a:endParaRPr lang="vi-V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4723637"/>
                  </a:ext>
                </a:extLst>
              </a:tr>
            </a:tbl>
          </a:graphicData>
        </a:graphic>
      </p:graphicFrame>
    </p:spTree>
    <p:extLst>
      <p:ext uri="{BB962C8B-B14F-4D97-AF65-F5344CB8AC3E}">
        <p14:creationId xmlns:p14="http://schemas.microsoft.com/office/powerpoint/2010/main" val="217176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46" y="0"/>
            <a:ext cx="8958296" cy="1049235"/>
          </a:xfrm>
        </p:spPr>
        <p:txBody>
          <a:bodyPr>
            <a:normAutofit/>
          </a:bodyPr>
          <a:lstStyle/>
          <a:p>
            <a:r>
              <a:rPr lang="vi-VN" sz="3500" b="1" dirty="0">
                <a:solidFill>
                  <a:schemeClr val="accent2"/>
                </a:solidFill>
                <a:latin typeface="Times New Roman" panose="02020603050405020304" pitchFamily="18" charset="0"/>
                <a:cs typeface="Times New Roman" panose="02020603050405020304" pitchFamily="18" charset="0"/>
              </a:rPr>
              <a:t>2. </a:t>
            </a:r>
            <a:r>
              <a:rPr lang="en-US" sz="3500" b="1" dirty="0">
                <a:solidFill>
                  <a:schemeClr val="accent2"/>
                </a:solidFill>
                <a:latin typeface="Roboto Condensed Bold" panose="020B0604020202020204"/>
                <a:cs typeface="Times New Roman" panose="02020603050405020304" pitchFamily="18" charset="0"/>
              </a:rPr>
              <a:t>PHÂN TÍCH YÊU CẦU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8446" y="697584"/>
            <a:ext cx="12192000" cy="6254684"/>
          </a:xfrm>
        </p:spPr>
        <p:txBody>
          <a:bodyPr>
            <a:normAutofit/>
          </a:bodyPr>
          <a:lstStyle/>
          <a:p>
            <a:pPr marL="0" indent="0">
              <a:buNone/>
            </a:pPr>
            <a:r>
              <a:rPr lang="en-US" sz="3000" b="1" dirty="0">
                <a:latin typeface="Roboto Condensed Bold" panose="020B0604020202020204"/>
                <a:cs typeface="Times New Roman" panose="02020603050405020304" pitchFamily="18" charset="0"/>
              </a:rPr>
              <a:t>2.2 </a:t>
            </a:r>
            <a:r>
              <a:rPr lang="en-US" sz="3000" b="1" dirty="0" err="1">
                <a:latin typeface="Roboto Condensed Bold" panose="020B0604020202020204"/>
                <a:cs typeface="Times New Roman" panose="02020603050405020304" pitchFamily="18" charset="0"/>
              </a:rPr>
              <a:t>Yêu</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cầu</a:t>
            </a:r>
            <a:r>
              <a:rPr lang="en-US" sz="3000" b="1" dirty="0">
                <a:latin typeface="Roboto Condensed Bold" panose="020B0604020202020204"/>
                <a:cs typeface="Times New Roman" panose="02020603050405020304" pitchFamily="18" charset="0"/>
              </a:rPr>
              <a:t> phi </a:t>
            </a:r>
            <a:r>
              <a:rPr lang="en-US" sz="3000" b="1" dirty="0" err="1">
                <a:latin typeface="Roboto Condensed Bold" panose="020B0604020202020204"/>
                <a:cs typeface="Times New Roman" panose="02020603050405020304" pitchFamily="18" charset="0"/>
              </a:rPr>
              <a:t>chức</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năng</a:t>
            </a:r>
            <a:r>
              <a:rPr lang="en-US" sz="3000" b="1" dirty="0">
                <a:latin typeface="Roboto Condensed Bold" panose="020B0604020202020204"/>
                <a:cs typeface="Times New Roman" panose="02020603050405020304" pitchFamily="18" charset="0"/>
              </a:rPr>
              <a:t> (Non-functional Requirements)</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Hiệu suất</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Quyền riêng tư</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Tính sẵn sàng</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Khả năng mở rộng</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Tính dễ sử dụng</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Tính duy trì &amp; phát triển</a:t>
            </a:r>
          </a:p>
          <a:p>
            <a:pPr lvl="1">
              <a:lnSpc>
                <a:spcPct val="150000"/>
              </a:lnSpc>
              <a:buClr>
                <a:schemeClr val="tx1"/>
              </a:buClr>
              <a:buFont typeface="Wingdings" panose="05000000000000000000" pitchFamily="2" charset="2"/>
              <a:buChar char="v"/>
            </a:pPr>
            <a:r>
              <a:rPr lang="vi-VN" sz="2500" dirty="0">
                <a:latin typeface="Roboto Condensed (Body)"/>
                <a:cs typeface="Times New Roman" panose="02020603050405020304" pitchFamily="18" charset="0"/>
              </a:rPr>
              <a:t>Tính bảo mật &amp; an toàn</a:t>
            </a:r>
            <a:endParaRPr sz="2500" dirty="0">
              <a:latin typeface="Roboto Condensed (Body)"/>
              <a:cs typeface="Times New Roman" panose="02020603050405020304" pitchFamily="18" charset="0"/>
            </a:endParaRPr>
          </a:p>
        </p:txBody>
      </p:sp>
      <p:sp>
        <p:nvSpPr>
          <p:cNvPr id="5" name="Slide Number Placeholder 4">
            <a:extLst>
              <a:ext uri="{FF2B5EF4-FFF2-40B4-BE49-F238E27FC236}">
                <a16:creationId xmlns:a16="http://schemas.microsoft.com/office/drawing/2014/main" id="{8A293C0F-F6FC-C035-D8B1-69781CE6DF75}"/>
              </a:ext>
            </a:extLst>
          </p:cNvPr>
          <p:cNvSpPr>
            <a:spLocks noGrp="1"/>
          </p:cNvSpPr>
          <p:nvPr>
            <p:ph type="sldNum" sz="quarter" idx="12"/>
          </p:nvPr>
        </p:nvSpPr>
        <p:spPr/>
        <p:txBody>
          <a:bodyPr/>
          <a:lstStyle/>
          <a:p>
            <a:fld id="{C1FF6DA9-008F-8B48-92A6-B652298478BF}" type="slidenum">
              <a:rPr lang="en-US" smtClean="0"/>
              <a:t>8</a:t>
            </a:fld>
            <a:endParaRPr lang="en-US"/>
          </a:p>
        </p:txBody>
      </p:sp>
    </p:spTree>
    <p:extLst>
      <p:ext uri="{BB962C8B-B14F-4D97-AF65-F5344CB8AC3E}">
        <p14:creationId xmlns:p14="http://schemas.microsoft.com/office/powerpoint/2010/main" val="74190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326" y="-26029"/>
            <a:ext cx="5248673" cy="1049235"/>
          </a:xfrm>
        </p:spPr>
        <p:txBody>
          <a:bodyPr>
            <a:normAutofit/>
          </a:bodyPr>
          <a:lstStyle/>
          <a:p>
            <a:r>
              <a:rPr lang="en-US" sz="3500" b="1" dirty="0">
                <a:solidFill>
                  <a:schemeClr val="accent2"/>
                </a:solidFill>
                <a:latin typeface="Roboto Condensed Bold" panose="020B0604020202020204"/>
                <a:cs typeface="Times New Roman" panose="02020603050405020304" pitchFamily="18" charset="0"/>
              </a:rPr>
              <a:t>3</a:t>
            </a:r>
            <a:r>
              <a:rPr lang="vi-VN" sz="3500" b="1" dirty="0">
                <a:solidFill>
                  <a:schemeClr val="accent2"/>
                </a:solidFill>
                <a:latin typeface="Times New Roman" panose="02020603050405020304" pitchFamily="18" charset="0"/>
                <a:cs typeface="Times New Roman" panose="02020603050405020304" pitchFamily="18" charset="0"/>
              </a:rPr>
              <a:t>. </a:t>
            </a:r>
            <a:r>
              <a:rPr lang="en-US" sz="3500" b="1" dirty="0">
                <a:solidFill>
                  <a:schemeClr val="accent2"/>
                </a:solidFill>
                <a:latin typeface="Roboto Condensed Bold" panose="020B0604020202020204"/>
                <a:cs typeface="Times New Roman" panose="02020603050405020304" pitchFamily="18" charset="0"/>
              </a:rPr>
              <a:t>THIẾT KẾ HỆ THỐNG</a:t>
            </a:r>
            <a:endParaRPr lang="vi-VN" sz="35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47326" y="636608"/>
            <a:ext cx="10708403" cy="5832771"/>
          </a:xfrm>
        </p:spPr>
        <p:txBody>
          <a:bodyPr>
            <a:normAutofit/>
          </a:bodyPr>
          <a:lstStyle/>
          <a:p>
            <a:pPr marL="0" indent="0">
              <a:buNone/>
            </a:pPr>
            <a:r>
              <a:rPr lang="en-US" sz="3000" b="1" dirty="0">
                <a:latin typeface="Roboto Condensed Bold" panose="020B0604020202020204"/>
                <a:cs typeface="Times New Roman" panose="02020603050405020304" pitchFamily="18" charset="0"/>
              </a:rPr>
              <a:t>3.1 </a:t>
            </a:r>
            <a:r>
              <a:rPr lang="en-US" sz="3000" b="1" dirty="0" err="1">
                <a:latin typeface="Roboto Condensed Bold" panose="020B0604020202020204"/>
                <a:cs typeface="Times New Roman" panose="02020603050405020304" pitchFamily="18" charset="0"/>
              </a:rPr>
              <a:t>Kiến</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trúc</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tổng</a:t>
            </a:r>
            <a:r>
              <a:rPr lang="en-US" sz="3000" b="1" dirty="0">
                <a:latin typeface="Roboto Condensed Bold" panose="020B0604020202020204"/>
                <a:cs typeface="Times New Roman" panose="02020603050405020304" pitchFamily="18" charset="0"/>
              </a:rPr>
              <a:t> </a:t>
            </a:r>
            <a:r>
              <a:rPr lang="en-US" sz="3000" b="1" dirty="0" err="1">
                <a:latin typeface="Roboto Condensed Bold" panose="020B0604020202020204"/>
                <a:cs typeface="Times New Roman" panose="02020603050405020304" pitchFamily="18" charset="0"/>
              </a:rPr>
              <a:t>thể</a:t>
            </a:r>
            <a:endParaRPr lang="en-US" sz="3000" dirty="0">
              <a:latin typeface="Roboto Condensed Bold" panose="020B0604020202020204"/>
              <a:cs typeface="Times New Roman" panose="02020603050405020304" pitchFamily="18" charset="0"/>
            </a:endParaRPr>
          </a:p>
          <a:p>
            <a:pPr marL="0" indent="0">
              <a:buNone/>
            </a:pPr>
            <a:endParaRPr sz="2300" dirty="0">
              <a:latin typeface="Roboto Condensed Bold" panose="020B0604020202020204"/>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DBEDE2-5E3A-F4C8-60F8-443F4E51D8E4}"/>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4C50F217-D6A0-4B77-BB27-5BA8A51F05A0}"/>
              </a:ext>
            </a:extLst>
          </p:cNvPr>
          <p:cNvPicPr>
            <a:picLocks noChangeAspect="1"/>
          </p:cNvPicPr>
          <p:nvPr/>
        </p:nvPicPr>
        <p:blipFill>
          <a:blip r:embed="rId3"/>
          <a:stretch>
            <a:fillRect/>
          </a:stretch>
        </p:blipFill>
        <p:spPr>
          <a:xfrm>
            <a:off x="-1" y="1401659"/>
            <a:ext cx="12192000" cy="4054682"/>
          </a:xfrm>
          <a:prstGeom prst="rect">
            <a:avLst/>
          </a:prstGeom>
        </p:spPr>
      </p:pic>
    </p:spTree>
    <p:extLst>
      <p:ext uri="{BB962C8B-B14F-4D97-AF65-F5344CB8AC3E}">
        <p14:creationId xmlns:p14="http://schemas.microsoft.com/office/powerpoint/2010/main" val="296220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rt Historical Analysis Class for High School by Slidesgo">
  <a:themeElements>
    <a:clrScheme name="Simple Light">
      <a:dk1>
        <a:srgbClr val="191919"/>
      </a:dk1>
      <a:lt1>
        <a:srgbClr val="FFFFFF"/>
      </a:lt1>
      <a:dk2>
        <a:srgbClr val="42170D"/>
      </a:dk2>
      <a:lt2>
        <a:srgbClr val="E5D1B7"/>
      </a:lt2>
      <a:accent1>
        <a:srgbClr val="C9B29F"/>
      </a:accent1>
      <a:accent2>
        <a:srgbClr val="AA9272"/>
      </a:accent2>
      <a:accent3>
        <a:srgbClr val="724515"/>
      </a:accent3>
      <a:accent4>
        <a:srgbClr val="42170D"/>
      </a:accent4>
      <a:accent5>
        <a:srgbClr val="E5D1B7"/>
      </a:accent5>
      <a:accent6>
        <a:srgbClr val="C9B29F"/>
      </a:accent6>
      <a:hlink>
        <a:srgbClr val="724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Custom 1">
      <a:majorFont>
        <a:latin typeface="Roboto Condensed Bold"/>
        <a:ea typeface=""/>
        <a:cs typeface=""/>
      </a:majorFont>
      <a:minorFont>
        <a:latin typeface="Roboto Condensed"/>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 Historical Analysis Class for High School by Slidesgo</Template>
  <TotalTime>1243</TotalTime>
  <Words>4815</Words>
  <Application>Microsoft Office PowerPoint</Application>
  <PresentationFormat>Widescreen</PresentationFormat>
  <Paragraphs>429</Paragraphs>
  <Slides>27</Slides>
  <Notes>24</Notes>
  <HiddenSlides>1</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27</vt:i4>
      </vt:variant>
    </vt:vector>
  </HeadingPairs>
  <TitlesOfParts>
    <vt:vector size="47" baseType="lpstr">
      <vt:lpstr>Calistoga</vt:lpstr>
      <vt:lpstr>Chivo</vt:lpstr>
      <vt:lpstr>Google Sans</vt:lpstr>
      <vt:lpstr>Proxima Nova</vt:lpstr>
      <vt:lpstr>Roboto Condensed </vt:lpstr>
      <vt:lpstr>Roboto Condensed (Body)</vt:lpstr>
      <vt:lpstr>Roboto Condensed Bold</vt:lpstr>
      <vt:lpstr>SegoeuiPc</vt:lpstr>
      <vt:lpstr>Arial</vt:lpstr>
      <vt:lpstr>Calibri</vt:lpstr>
      <vt:lpstr>Consolas</vt:lpstr>
      <vt:lpstr>PT Sans</vt:lpstr>
      <vt:lpstr>Roboto Condensed</vt:lpstr>
      <vt:lpstr>Roboto Condensed Light</vt:lpstr>
      <vt:lpstr>Times New Roman</vt:lpstr>
      <vt:lpstr>Wingdings</vt:lpstr>
      <vt:lpstr>Wingdings 3</vt:lpstr>
      <vt:lpstr>Art Historical Analysis Class for High School by Slidesgo</vt:lpstr>
      <vt:lpstr>Slidesgo Final Pages</vt:lpstr>
      <vt:lpstr>Facet</vt:lpstr>
      <vt:lpstr>PowerPoint Presentation</vt:lpstr>
      <vt:lpstr>1. TỔNG QUAN</vt:lpstr>
      <vt:lpstr>1. TỔNG QUAN</vt:lpstr>
      <vt:lpstr>1. TỔNG QUAN</vt:lpstr>
      <vt:lpstr>1. TỔNG QUAN</vt:lpstr>
      <vt:lpstr>1. TỔNG QUAN</vt:lpstr>
      <vt:lpstr>2. PHÂN TÍCH YÊU CẦU HỆ THỐNG</vt:lpstr>
      <vt:lpstr>2. PHÂN TÍCH YÊU CẦU HỆ THỐNG</vt:lpstr>
      <vt:lpstr>3. THIẾT KẾ HỆ THỐNG</vt:lpstr>
      <vt:lpstr>3. THIẾT KẾ HỆ THỐNG</vt:lpstr>
      <vt:lpstr>3. THIẾT KẾ HỆ THỐNG</vt:lpstr>
      <vt:lpstr>3. THIẾT KẾ HỆ THỐNG</vt:lpstr>
      <vt:lpstr>3. THIẾT KẾ HỆ THỐNG</vt:lpstr>
      <vt:lpstr>3. THIẾT KẾ HỆ THỐNG</vt:lpstr>
      <vt:lpstr>3. THIẾT KẾ HỆ THỐNG</vt:lpstr>
      <vt:lpstr>3. THIẾT KẾ HỆ THỐNG</vt:lpstr>
      <vt:lpstr>4. TRIỂN KHAI &amp; CÔNG NGHỆ SỬ DỤNG</vt:lpstr>
      <vt:lpstr>4. TRIỂN KHAI &amp; CÔNG NGHỆ SỬ DỤNG</vt:lpstr>
      <vt:lpstr>5. Quản lý dự án</vt:lpstr>
      <vt:lpstr>5. Quản lý dự án</vt:lpstr>
      <vt:lpstr>5. Quản lý dự án</vt:lpstr>
      <vt:lpstr>5. Quản lý dự án</vt:lpstr>
      <vt:lpstr>6.  KẾT QUẢ KIỂM THỬ</vt:lpstr>
      <vt:lpstr>PowerPoint Presentation</vt:lpstr>
      <vt:lpstr>7. Đánh giá và kết luận</vt:lpstr>
      <vt:lpstr>7. Đánh giá và kết luận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đăng ký tìm việc Trung tâm Giới thiệu Việc làm</dc:title>
  <dc:subject/>
  <dc:creator>Ha ni</dc:creator>
  <cp:keywords/>
  <dc:description>generated using python-pptx</dc:description>
  <cp:lastModifiedBy>Ha ni</cp:lastModifiedBy>
  <cp:revision>97</cp:revision>
  <dcterms:created xsi:type="dcterms:W3CDTF">2013-01-27T09:14:16Z</dcterms:created>
  <dcterms:modified xsi:type="dcterms:W3CDTF">2025-07-22T14:24:16Z</dcterms:modified>
  <cp:category/>
</cp:coreProperties>
</file>